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7"/>
  </p:notesMasterIdLst>
  <p:sldIdLst>
    <p:sldId id="256" r:id="rId2"/>
    <p:sldId id="257" r:id="rId3"/>
    <p:sldId id="258" r:id="rId4"/>
    <p:sldId id="259" r:id="rId5"/>
    <p:sldId id="280" r:id="rId6"/>
    <p:sldId id="260" r:id="rId7"/>
    <p:sldId id="261" r:id="rId8"/>
    <p:sldId id="277" r:id="rId9"/>
    <p:sldId id="262" r:id="rId10"/>
    <p:sldId id="263" r:id="rId11"/>
    <p:sldId id="264" r:id="rId12"/>
    <p:sldId id="265" r:id="rId13"/>
    <p:sldId id="278" r:id="rId14"/>
    <p:sldId id="279" r:id="rId15"/>
    <p:sldId id="266" r:id="rId16"/>
    <p:sldId id="268" r:id="rId17"/>
    <p:sldId id="281" r:id="rId18"/>
    <p:sldId id="269" r:id="rId19"/>
    <p:sldId id="276" r:id="rId20"/>
    <p:sldId id="270" r:id="rId21"/>
    <p:sldId id="271" r:id="rId22"/>
    <p:sldId id="272" r:id="rId23"/>
    <p:sldId id="273" r:id="rId24"/>
    <p:sldId id="274" r:id="rId25"/>
    <p:sldId id="275" r:id="rId2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7583" autoAdjust="0"/>
    <p:restoredTop sz="94705" autoAdjust="0"/>
  </p:normalViewPr>
  <p:slideViewPr>
    <p:cSldViewPr>
      <p:cViewPr>
        <p:scale>
          <a:sx n="50" d="100"/>
          <a:sy n="50" d="100"/>
        </p:scale>
        <p:origin x="-486" y="-36"/>
      </p:cViewPr>
      <p:guideLst>
        <p:guide orient="horz" pos="2160"/>
        <p:guide pos="2880"/>
      </p:guideLst>
    </p:cSldViewPr>
  </p:slideViewPr>
  <p:outlineViewPr>
    <p:cViewPr>
      <p:scale>
        <a:sx n="33" d="100"/>
        <a:sy n="33" d="100"/>
      </p:scale>
      <p:origin x="0" y="1080"/>
    </p:cViewPr>
  </p:outlin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AD8C7EF-1925-4F0D-9F0B-225BF7C55E69}" type="datetimeFigureOut">
              <a:rPr lang="en-US" smtClean="0"/>
              <a:pPr/>
              <a:t>2/19/2012</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9345327-EB3F-435A-B702-919918307AD2}" type="slidenum">
              <a:rPr lang="en-US" smtClean="0"/>
              <a:pPr/>
              <a:t>‹#›</a:t>
            </a:fld>
            <a:endParaRPr lang="en-US" dirty="0"/>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29345327-EB3F-435A-B702-919918307AD2}" type="slidenum">
              <a:rPr lang="en-US" smtClean="0"/>
              <a:pPr/>
              <a:t>1</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CE6BFB91-1E87-41B6-82F7-AA40C181F9F3}" type="datetimeFigureOut">
              <a:rPr lang="en-US" smtClean="0"/>
              <a:pPr/>
              <a:t>2/19/2012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53B09D6-DA9D-4BB8-B915-BA6ED29808F2}" type="slidenum">
              <a:rPr lang="en-US" smtClean="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E6BFB91-1E87-41B6-82F7-AA40C181F9F3}" type="datetimeFigureOut">
              <a:rPr lang="en-US" smtClean="0"/>
              <a:pPr/>
              <a:t>2/19/2012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53B09D6-DA9D-4BB8-B915-BA6ED29808F2}"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E6BFB91-1E87-41B6-82F7-AA40C181F9F3}" type="datetimeFigureOut">
              <a:rPr lang="en-US" smtClean="0"/>
              <a:pPr/>
              <a:t>2/19/2012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53B09D6-DA9D-4BB8-B915-BA6ED29808F2}"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E6BFB91-1E87-41B6-82F7-AA40C181F9F3}" type="datetimeFigureOut">
              <a:rPr lang="en-US" smtClean="0"/>
              <a:pPr/>
              <a:t>2/19/2012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53B09D6-DA9D-4BB8-B915-BA6ED29808F2}"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E6BFB91-1E87-41B6-82F7-AA40C181F9F3}" type="datetimeFigureOut">
              <a:rPr lang="en-US" smtClean="0"/>
              <a:pPr/>
              <a:t>2/19/2012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53B09D6-DA9D-4BB8-B915-BA6ED29808F2}" type="slidenum">
              <a:rPr lang="en-US" smtClean="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CE6BFB91-1E87-41B6-82F7-AA40C181F9F3}" type="datetimeFigureOut">
              <a:rPr lang="en-US" smtClean="0"/>
              <a:pPr/>
              <a:t>2/19/2012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853B09D6-DA9D-4BB8-B915-BA6ED29808F2}"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CE6BFB91-1E87-41B6-82F7-AA40C181F9F3}" type="datetimeFigureOut">
              <a:rPr lang="en-US" smtClean="0"/>
              <a:pPr/>
              <a:t>2/19/2012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853B09D6-DA9D-4BB8-B915-BA6ED29808F2}"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CE6BFB91-1E87-41B6-82F7-AA40C181F9F3}" type="datetimeFigureOut">
              <a:rPr lang="en-US" smtClean="0"/>
              <a:pPr/>
              <a:t>2/19/2012</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853B09D6-DA9D-4BB8-B915-BA6ED29808F2}"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E6BFB91-1E87-41B6-82F7-AA40C181F9F3}" type="datetimeFigureOut">
              <a:rPr lang="en-US" smtClean="0"/>
              <a:pPr/>
              <a:t>2/19/2012</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853B09D6-DA9D-4BB8-B915-BA6ED29808F2}"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E6BFB91-1E87-41B6-82F7-AA40C181F9F3}" type="datetimeFigureOut">
              <a:rPr lang="en-US" smtClean="0"/>
              <a:pPr/>
              <a:t>2/19/2012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853B09D6-DA9D-4BB8-B915-BA6ED29808F2}"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E6BFB91-1E87-41B6-82F7-AA40C181F9F3}" type="datetimeFigureOut">
              <a:rPr lang="en-US" smtClean="0"/>
              <a:pPr/>
              <a:t>2/19/2012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853B09D6-DA9D-4BB8-B915-BA6ED29808F2}"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lum/>
          </a:blip>
          <a:srcRect/>
          <a:stretch>
            <a:fillRect l="-47000" r="-47000"/>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E6BFB91-1E87-41B6-82F7-AA40C181F9F3}" type="datetimeFigureOut">
              <a:rPr lang="en-US" smtClean="0"/>
              <a:pPr/>
              <a:t>2/19/2012</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53B09D6-DA9D-4BB8-B915-BA6ED29808F2}"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2.jpe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2.jpe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2.jpeg"/><Relationship Id="rId1" Type="http://schemas.openxmlformats.org/officeDocument/2006/relationships/slideLayout" Target="../slideLayouts/slideLayout5.xml"/><Relationship Id="rId4" Type="http://schemas.openxmlformats.org/officeDocument/2006/relationships/image" Target="../media/image7.jpeg"/></Relationships>
</file>

<file path=ppt/slides/_rels/slide14.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2.jpe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2.jpeg"/><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2.jpeg"/><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2.jpeg"/><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2.jpe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3" cstate="print">
            <a:lum/>
          </a:blip>
          <a:srcRect/>
          <a:stretch>
            <a:fillRect l="-47000" r="-47000"/>
          </a:stretch>
        </a:blipFill>
        <a:effectLst/>
      </p:bgPr>
    </p:bg>
    <p:spTree>
      <p:nvGrpSpPr>
        <p:cNvPr id="1" name=""/>
        <p:cNvGrpSpPr/>
        <p:nvPr/>
      </p:nvGrpSpPr>
      <p:grpSpPr>
        <a:xfrm>
          <a:off x="0" y="0"/>
          <a:ext cx="0" cy="0"/>
          <a:chOff x="0" y="0"/>
          <a:chExt cx="0" cy="0"/>
        </a:xfrm>
      </p:grpSpPr>
      <p:sp>
        <p:nvSpPr>
          <p:cNvPr id="5" name="Rectangle 4"/>
          <p:cNvSpPr/>
          <p:nvPr/>
        </p:nvSpPr>
        <p:spPr>
          <a:xfrm>
            <a:off x="0" y="2209800"/>
            <a:ext cx="9144000" cy="1905000"/>
          </a:xfrm>
          <a:prstGeom prst="rect">
            <a:avLst/>
          </a:prstGeom>
          <a:gradFill flip="none" rotWithShape="1">
            <a:gsLst>
              <a:gs pos="0">
                <a:srgbClr val="DDEBCF"/>
              </a:gs>
              <a:gs pos="50000">
                <a:srgbClr val="9CB86E"/>
              </a:gs>
              <a:gs pos="100000">
                <a:srgbClr val="156B13"/>
              </a:gs>
            </a:gsLst>
            <a:path path="rect">
              <a:fillToRect l="100000" t="100000"/>
            </a:path>
            <a:tileRect r="-100000" b="-100000"/>
          </a:gra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ctrTitle"/>
          </p:nvPr>
        </p:nvSpPr>
        <p:spPr>
          <a:xfrm>
            <a:off x="685800" y="2819400"/>
            <a:ext cx="7772400" cy="1470025"/>
          </a:xfrm>
        </p:spPr>
        <p:txBody>
          <a:bodyPr>
            <a:noAutofit/>
          </a:bodyPr>
          <a:lstStyle/>
          <a:p>
            <a:r>
              <a:rPr lang="en-US" sz="5400" b="1" dirty="0">
                <a:ln w="25400">
                  <a:solidFill>
                    <a:schemeClr val="tx1"/>
                  </a:solidFill>
                </a:ln>
                <a:solidFill>
                  <a:schemeClr val="bg1"/>
                </a:solidFill>
                <a:latin typeface="Century Gothic" pitchFamily="34" charset="0"/>
              </a:rPr>
              <a:t>THEORIES ON </a:t>
            </a:r>
            <a:r>
              <a:rPr lang="en-US" sz="5400" b="1" dirty="0" smtClean="0">
                <a:ln w="25400">
                  <a:solidFill>
                    <a:schemeClr val="tx1"/>
                  </a:solidFill>
                </a:ln>
                <a:solidFill>
                  <a:schemeClr val="bg1"/>
                </a:solidFill>
                <a:latin typeface="Century Gothic" pitchFamily="34" charset="0"/>
              </a:rPr>
              <a:t>THE ORIGIN </a:t>
            </a:r>
            <a:r>
              <a:rPr lang="en-US" sz="5400" b="1" dirty="0">
                <a:ln w="25400">
                  <a:solidFill>
                    <a:schemeClr val="tx1"/>
                  </a:solidFill>
                </a:ln>
                <a:solidFill>
                  <a:schemeClr val="bg1"/>
                </a:solidFill>
                <a:latin typeface="Century Gothic" pitchFamily="34" charset="0"/>
              </a:rPr>
              <a:t>OF </a:t>
            </a:r>
            <a:r>
              <a:rPr lang="en-US" sz="5400" b="1" dirty="0" smtClean="0">
                <a:ln w="25400">
                  <a:solidFill>
                    <a:schemeClr val="tx1"/>
                  </a:solidFill>
                </a:ln>
                <a:solidFill>
                  <a:schemeClr val="bg1"/>
                </a:solidFill>
                <a:latin typeface="Century Gothic" pitchFamily="34" charset="0"/>
              </a:rPr>
              <a:t>THE MOON </a:t>
            </a:r>
            <a:r>
              <a:rPr lang="en-US" sz="5400" b="1" dirty="0">
                <a:ln w="25400">
                  <a:solidFill>
                    <a:schemeClr val="tx1"/>
                  </a:solidFill>
                </a:ln>
                <a:solidFill>
                  <a:schemeClr val="bg1"/>
                </a:solidFill>
                <a:latin typeface="Century Gothic" pitchFamily="34" charset="0"/>
              </a:rPr>
              <a:t/>
            </a:r>
            <a:br>
              <a:rPr lang="en-US" sz="5400" b="1" dirty="0">
                <a:ln w="25400">
                  <a:solidFill>
                    <a:schemeClr val="tx1"/>
                  </a:solidFill>
                </a:ln>
                <a:solidFill>
                  <a:schemeClr val="bg1"/>
                </a:solidFill>
                <a:latin typeface="Century Gothic" pitchFamily="34" charset="0"/>
              </a:rPr>
            </a:br>
            <a:endParaRPr lang="en-US" sz="5400" b="1" dirty="0">
              <a:ln w="25400">
                <a:solidFill>
                  <a:schemeClr val="tx1"/>
                </a:solidFill>
              </a:ln>
              <a:solidFill>
                <a:schemeClr val="bg1"/>
              </a:solidFill>
              <a:latin typeface="Century Gothic" pitchFamily="34" charset="0"/>
            </a:endParaRPr>
          </a:p>
        </p:txBody>
      </p:sp>
    </p:spTree>
  </p:cSld>
  <p:clrMapOvr>
    <a:masterClrMapping/>
  </p:clrMapOvr>
  <p:transition spd="med">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tile tx="0" ty="0" sx="100000" sy="100000" flip="none" algn="tl"/>
        </a:blipFill>
        <a:effectLst/>
      </p:bgPr>
    </p:bg>
    <p:spTree>
      <p:nvGrpSpPr>
        <p:cNvPr id="1" name=""/>
        <p:cNvGrpSpPr/>
        <p:nvPr/>
      </p:nvGrpSpPr>
      <p:grpSpPr>
        <a:xfrm>
          <a:off x="0" y="0"/>
          <a:ext cx="0" cy="0"/>
          <a:chOff x="0" y="0"/>
          <a:chExt cx="0" cy="0"/>
        </a:xfrm>
      </p:grpSpPr>
      <p:sp>
        <p:nvSpPr>
          <p:cNvPr id="8" name="Title 7"/>
          <p:cNvSpPr>
            <a:spLocks noGrp="1"/>
          </p:cNvSpPr>
          <p:nvPr>
            <p:ph type="title"/>
          </p:nvPr>
        </p:nvSpPr>
        <p:spPr>
          <a:gradFill>
            <a:gsLst>
              <a:gs pos="0">
                <a:schemeClr val="bg1"/>
              </a:gs>
              <a:gs pos="25000">
                <a:srgbClr val="21D6E0"/>
              </a:gs>
              <a:gs pos="75000">
                <a:srgbClr val="0087E6"/>
              </a:gs>
              <a:gs pos="100000">
                <a:srgbClr val="005CBF"/>
              </a:gs>
            </a:gsLst>
            <a:lin ang="5400000" scaled="0"/>
          </a:gradFill>
        </p:spPr>
        <p:txBody>
          <a:bodyPr>
            <a:noAutofit/>
          </a:bodyPr>
          <a:lstStyle/>
          <a:p>
            <a:r>
              <a:rPr lang="en-US" sz="6000" b="1" dirty="0">
                <a:ln>
                  <a:solidFill>
                    <a:schemeClr val="tx1"/>
                  </a:solidFill>
                </a:ln>
                <a:solidFill>
                  <a:schemeClr val="bg1"/>
                </a:solidFill>
                <a:latin typeface="Century Gothic" pitchFamily="34" charset="0"/>
              </a:rPr>
              <a:t>Galileo</a:t>
            </a:r>
            <a:endParaRPr lang="en-US" sz="6000" dirty="0">
              <a:ln>
                <a:solidFill>
                  <a:schemeClr val="tx1"/>
                </a:solidFill>
              </a:ln>
              <a:solidFill>
                <a:schemeClr val="bg1"/>
              </a:solidFill>
              <a:latin typeface="Century Gothic" pitchFamily="34" charset="0"/>
            </a:endParaRPr>
          </a:p>
        </p:txBody>
      </p:sp>
      <p:sp>
        <p:nvSpPr>
          <p:cNvPr id="7" name="Content Placeholder 6"/>
          <p:cNvSpPr>
            <a:spLocks noGrp="1"/>
          </p:cNvSpPr>
          <p:nvPr>
            <p:ph sz="half" idx="1"/>
          </p:nvPr>
        </p:nvSpPr>
        <p:spPr>
          <a:noFill/>
        </p:spPr>
        <p:txBody>
          <a:bodyPr>
            <a:normAutofit/>
          </a:bodyPr>
          <a:lstStyle/>
          <a:p>
            <a:pPr indent="0">
              <a:buNone/>
            </a:pPr>
            <a:endParaRPr lang="en-US" sz="4400" dirty="0" smtClean="0">
              <a:solidFill>
                <a:schemeClr val="bg1"/>
              </a:solidFill>
              <a:effectLst>
                <a:outerShdw blurRad="50800" dist="50800" dir="5400000" algn="ctr" rotWithShape="0">
                  <a:schemeClr val="tx1"/>
                </a:outerShdw>
              </a:effectLst>
            </a:endParaRPr>
          </a:p>
          <a:p>
            <a:pPr indent="0">
              <a:buNone/>
            </a:pPr>
            <a:r>
              <a:rPr lang="en-US" sz="4400" dirty="0" smtClean="0">
                <a:solidFill>
                  <a:schemeClr val="bg1"/>
                </a:solidFill>
                <a:effectLst>
                  <a:outerShdw blurRad="50800" dist="50800" dir="5400000" algn="ctr" rotWithShape="0">
                    <a:schemeClr val="tx1"/>
                  </a:outerShdw>
                </a:effectLst>
              </a:rPr>
              <a:t>Examined </a:t>
            </a:r>
            <a:r>
              <a:rPr lang="en-US" sz="4400" dirty="0">
                <a:solidFill>
                  <a:schemeClr val="bg1"/>
                </a:solidFill>
                <a:effectLst>
                  <a:outerShdw blurRad="50800" dist="50800" dir="5400000" algn="ctr" rotWithShape="0">
                    <a:schemeClr val="tx1"/>
                  </a:outerShdw>
                </a:effectLst>
              </a:rPr>
              <a:t>the moon </a:t>
            </a:r>
            <a:r>
              <a:rPr lang="en-US" sz="4400" dirty="0" smtClean="0">
                <a:solidFill>
                  <a:schemeClr val="bg1"/>
                </a:solidFill>
                <a:effectLst>
                  <a:outerShdw blurRad="50800" dist="50800" dir="5400000" algn="ctr" rotWithShape="0">
                    <a:schemeClr val="tx1"/>
                  </a:outerShdw>
                </a:effectLst>
              </a:rPr>
              <a:t>through a </a:t>
            </a:r>
            <a:r>
              <a:rPr lang="en-US" sz="4400" dirty="0">
                <a:solidFill>
                  <a:schemeClr val="bg1"/>
                </a:solidFill>
                <a:effectLst>
                  <a:outerShdw blurRad="50800" dist="50800" dir="5400000" algn="ctr" rotWithShape="0">
                    <a:schemeClr val="tx1"/>
                  </a:outerShdw>
                </a:effectLst>
              </a:rPr>
              <a:t>telescope in 1609.</a:t>
            </a:r>
          </a:p>
          <a:p>
            <a:pPr indent="0">
              <a:buNone/>
            </a:pPr>
            <a:endParaRPr lang="en-US" sz="4400" dirty="0">
              <a:solidFill>
                <a:schemeClr val="bg1"/>
              </a:solidFill>
              <a:effectLst>
                <a:outerShdw blurRad="50800" dist="50800" dir="5400000" algn="ctr" rotWithShape="0">
                  <a:schemeClr val="tx1"/>
                </a:outerShdw>
              </a:effectLst>
            </a:endParaRPr>
          </a:p>
        </p:txBody>
      </p:sp>
      <p:sp>
        <p:nvSpPr>
          <p:cNvPr id="4" name="Content Placeholder 3"/>
          <p:cNvSpPr>
            <a:spLocks noGrp="1"/>
          </p:cNvSpPr>
          <p:nvPr>
            <p:ph sz="half" idx="2"/>
          </p:nvPr>
        </p:nvSpPr>
        <p:spPr>
          <a:solidFill>
            <a:schemeClr val="bg2">
              <a:lumMod val="10000"/>
              <a:alpha val="60000"/>
            </a:schemeClr>
          </a:solidFill>
        </p:spPr>
        <p:txBody>
          <a:bodyPr/>
          <a:lstStyle/>
          <a:p>
            <a:endParaRPr lang="en-US" dirty="0"/>
          </a:p>
        </p:txBody>
      </p:sp>
      <p:pic>
        <p:nvPicPr>
          <p:cNvPr id="5122" name="Picture 2" descr="C:\Users\TOSHIBA\Documents\My Dropbox\NatSci2\galileo.jpg"/>
          <p:cNvPicPr>
            <a:picLocks noChangeAspect="1" noChangeArrowheads="1"/>
          </p:cNvPicPr>
          <p:nvPr/>
        </p:nvPicPr>
        <p:blipFill>
          <a:blip r:embed="rId3" cstate="print"/>
          <a:srcRect/>
          <a:stretch>
            <a:fillRect/>
          </a:stretch>
        </p:blipFill>
        <p:spPr bwMode="auto">
          <a:xfrm>
            <a:off x="4777474" y="1828800"/>
            <a:ext cx="3833126" cy="4069136"/>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1" presetClass="entr" presetSubtype="0" fill="hold" grpId="0" nodeType="clickEffect">
                                  <p:stCondLst>
                                    <p:cond delay="0"/>
                                  </p:stCondLst>
                                  <p:iterate type="lt">
                                    <p:tmPct val="10000"/>
                                  </p:iterate>
                                  <p:childTnLst>
                                    <p:set>
                                      <p:cBhvr>
                                        <p:cTn id="6" dur="1" fill="hold">
                                          <p:stCondLst>
                                            <p:cond delay="0"/>
                                          </p:stCondLst>
                                        </p:cTn>
                                        <p:tgtEl>
                                          <p:spTgt spid="8"/>
                                        </p:tgtEl>
                                        <p:attrNameLst>
                                          <p:attrName>style.visibility</p:attrName>
                                        </p:attrNameLst>
                                      </p:cBhvr>
                                      <p:to>
                                        <p:strVal val="visible"/>
                                      </p:to>
                                    </p:set>
                                    <p:anim calcmode="lin" valueType="num">
                                      <p:cBhvr>
                                        <p:cTn id="7" dur="500" fill="hold"/>
                                        <p:tgtEl>
                                          <p:spTgt spid="8"/>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8"/>
                                        </p:tgtEl>
                                        <p:attrNameLst>
                                          <p:attrName>ppt_y</p:attrName>
                                        </p:attrNameLst>
                                      </p:cBhvr>
                                      <p:tavLst>
                                        <p:tav tm="0">
                                          <p:val>
                                            <p:strVal val="#ppt_y"/>
                                          </p:val>
                                        </p:tav>
                                        <p:tav tm="100000">
                                          <p:val>
                                            <p:strVal val="#ppt_y"/>
                                          </p:val>
                                        </p:tav>
                                      </p:tavLst>
                                    </p:anim>
                                    <p:anim calcmode="lin" valueType="num">
                                      <p:cBhvr>
                                        <p:cTn id="9" dur="500" fill="hold"/>
                                        <p:tgtEl>
                                          <p:spTgt spid="8"/>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8"/>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8"/>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nodeType="clickEffect">
                                  <p:stCondLst>
                                    <p:cond delay="0"/>
                                  </p:stCondLst>
                                  <p:childTnLst>
                                    <p:set>
                                      <p:cBhvr>
                                        <p:cTn id="15" dur="1" fill="hold">
                                          <p:stCondLst>
                                            <p:cond delay="0"/>
                                          </p:stCondLst>
                                        </p:cTn>
                                        <p:tgtEl>
                                          <p:spTgt spid="5122"/>
                                        </p:tgtEl>
                                        <p:attrNameLst>
                                          <p:attrName>style.visibility</p:attrName>
                                        </p:attrNameLst>
                                      </p:cBhvr>
                                      <p:to>
                                        <p:strVal val="visible"/>
                                      </p:to>
                                    </p:set>
                                    <p:animEffect transition="in" filter="fade">
                                      <p:cBhvr>
                                        <p:cTn id="16" dur="1000"/>
                                        <p:tgtEl>
                                          <p:spTgt spid="5122"/>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4">
                                            <p:bg/>
                                          </p:spTgt>
                                        </p:tgtEl>
                                        <p:attrNameLst>
                                          <p:attrName>style.visibility</p:attrName>
                                        </p:attrNameLst>
                                      </p:cBhvr>
                                      <p:to>
                                        <p:strVal val="visible"/>
                                      </p:to>
                                    </p:set>
                                    <p:animEffect transition="in" filter="fade">
                                      <p:cBhvr>
                                        <p:cTn id="19" dur="1000"/>
                                        <p:tgtEl>
                                          <p:spTgt spid="4">
                                            <p:bg/>
                                          </p:spTgt>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grpId="0" nodeType="clickEffect" nodePh="1">
                                  <p:stCondLst>
                                    <p:cond delay="0"/>
                                  </p:stCondLst>
                                  <p:endCondLst>
                                    <p:cond evt="begin" delay="0">
                                      <p:tn val="22"/>
                                    </p:cond>
                                  </p:endCondLst>
                                  <p:childTnLst>
                                    <p:set>
                                      <p:cBhvr>
                                        <p:cTn id="23" dur="1" fill="hold">
                                          <p:stCondLst>
                                            <p:cond delay="0"/>
                                          </p:stCondLst>
                                        </p:cTn>
                                        <p:tgtEl>
                                          <p:spTgt spid="4">
                                            <p:txEl>
                                              <p:pRg st="0" end="0"/>
                                            </p:txEl>
                                          </p:spTgt>
                                        </p:tgtEl>
                                        <p:attrNameLst>
                                          <p:attrName>style.visibility</p:attrName>
                                        </p:attrNameLst>
                                      </p:cBhvr>
                                      <p:to>
                                        <p:strVal val="visible"/>
                                      </p:to>
                                    </p:set>
                                    <p:animEffect transition="in" filter="fade">
                                      <p:cBhvr>
                                        <p:cTn id="24" dur="1000"/>
                                        <p:tgtEl>
                                          <p:spTgt spid="4">
                                            <p:txEl>
                                              <p:pRg st="0" end="0"/>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47" presetClass="entr" presetSubtype="0" fill="hold" grpId="0" nodeType="clickEffect">
                                  <p:stCondLst>
                                    <p:cond delay="0"/>
                                  </p:stCondLst>
                                  <p:childTnLst>
                                    <p:set>
                                      <p:cBhvr>
                                        <p:cTn id="28" dur="1" fill="hold">
                                          <p:stCondLst>
                                            <p:cond delay="0"/>
                                          </p:stCondLst>
                                        </p:cTn>
                                        <p:tgtEl>
                                          <p:spTgt spid="7">
                                            <p:txEl>
                                              <p:pRg st="1" end="1"/>
                                            </p:txEl>
                                          </p:spTgt>
                                        </p:tgtEl>
                                        <p:attrNameLst>
                                          <p:attrName>style.visibility</p:attrName>
                                        </p:attrNameLst>
                                      </p:cBhvr>
                                      <p:to>
                                        <p:strVal val="visible"/>
                                      </p:to>
                                    </p:set>
                                    <p:animEffect transition="in" filter="fade">
                                      <p:cBhvr>
                                        <p:cTn id="29" dur="500"/>
                                        <p:tgtEl>
                                          <p:spTgt spid="7">
                                            <p:txEl>
                                              <p:pRg st="1" end="1"/>
                                            </p:txEl>
                                          </p:spTgt>
                                        </p:tgtEl>
                                      </p:cBhvr>
                                    </p:animEffect>
                                    <p:anim calcmode="lin" valueType="num">
                                      <p:cBhvr>
                                        <p:cTn id="3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p:cTn id="31" dur="500" fill="hold"/>
                                        <p:tgtEl>
                                          <p:spTgt spid="7">
                                            <p:txEl>
                                              <p:pRg st="1" end="1"/>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7" grpId="0" build="p"/>
      <p:bldP spid="4" grpId="0" build="p" animBg="1"/>
    </p:bldLst>
  </p:timing>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tile tx="0" ty="0" sx="100000" sy="100000" flip="none" algn="tl"/>
        </a:blipFill>
        <a:effectLst/>
      </p:bgPr>
    </p:bg>
    <p:spTree>
      <p:nvGrpSpPr>
        <p:cNvPr id="1" name=""/>
        <p:cNvGrpSpPr/>
        <p:nvPr/>
      </p:nvGrpSpPr>
      <p:grpSpPr>
        <a:xfrm>
          <a:off x="0" y="0"/>
          <a:ext cx="0" cy="0"/>
          <a:chOff x="0" y="0"/>
          <a:chExt cx="0" cy="0"/>
        </a:xfrm>
      </p:grpSpPr>
      <p:sp>
        <p:nvSpPr>
          <p:cNvPr id="8" name="Title 7"/>
          <p:cNvSpPr>
            <a:spLocks noGrp="1"/>
          </p:cNvSpPr>
          <p:nvPr>
            <p:ph type="title"/>
          </p:nvPr>
        </p:nvSpPr>
        <p:spPr>
          <a:gradFill>
            <a:gsLst>
              <a:gs pos="0">
                <a:schemeClr val="bg1"/>
              </a:gs>
              <a:gs pos="25000">
                <a:srgbClr val="21D6E0"/>
              </a:gs>
              <a:gs pos="75000">
                <a:srgbClr val="0087E6"/>
              </a:gs>
              <a:gs pos="100000">
                <a:srgbClr val="005CBF"/>
              </a:gs>
            </a:gsLst>
            <a:lin ang="5400000" scaled="0"/>
          </a:gradFill>
        </p:spPr>
        <p:txBody>
          <a:bodyPr>
            <a:noAutofit/>
          </a:bodyPr>
          <a:lstStyle/>
          <a:p>
            <a:r>
              <a:rPr lang="en-US" sz="7200" b="1" dirty="0">
                <a:ln>
                  <a:solidFill>
                    <a:schemeClr val="tx1"/>
                  </a:solidFill>
                </a:ln>
                <a:solidFill>
                  <a:schemeClr val="bg1"/>
                </a:solidFill>
                <a:latin typeface="Century Gothic" pitchFamily="34" charset="0"/>
              </a:rPr>
              <a:t>1960</a:t>
            </a:r>
            <a:endParaRPr lang="en-US" sz="7200" dirty="0">
              <a:ln>
                <a:solidFill>
                  <a:schemeClr val="tx1"/>
                </a:solidFill>
              </a:ln>
              <a:solidFill>
                <a:schemeClr val="bg1"/>
              </a:solidFill>
              <a:latin typeface="Century Gothic" pitchFamily="34" charset="0"/>
            </a:endParaRPr>
          </a:p>
        </p:txBody>
      </p:sp>
      <p:sp>
        <p:nvSpPr>
          <p:cNvPr id="7" name="Content Placeholder 6"/>
          <p:cNvSpPr>
            <a:spLocks noGrp="1"/>
          </p:cNvSpPr>
          <p:nvPr>
            <p:ph idx="1"/>
          </p:nvPr>
        </p:nvSpPr>
        <p:spPr>
          <a:solidFill>
            <a:schemeClr val="bg2">
              <a:lumMod val="10000"/>
              <a:alpha val="60000"/>
            </a:schemeClr>
          </a:solidFill>
        </p:spPr>
        <p:txBody>
          <a:bodyPr>
            <a:normAutofit/>
          </a:bodyPr>
          <a:lstStyle/>
          <a:p>
            <a:pPr>
              <a:buNone/>
            </a:pPr>
            <a:r>
              <a:rPr lang="en-US" sz="5400" dirty="0">
                <a:solidFill>
                  <a:schemeClr val="bg1"/>
                </a:solidFill>
              </a:rPr>
              <a:t>Spacecraft began to supply new lunar data.</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1" presetClass="entr" presetSubtype="0" fill="hold" grpId="0" nodeType="clickEffect">
                                  <p:stCondLst>
                                    <p:cond delay="0"/>
                                  </p:stCondLst>
                                  <p:iterate type="lt">
                                    <p:tmPct val="10000"/>
                                  </p:iterate>
                                  <p:childTnLst>
                                    <p:set>
                                      <p:cBhvr>
                                        <p:cTn id="6" dur="1" fill="hold">
                                          <p:stCondLst>
                                            <p:cond delay="0"/>
                                          </p:stCondLst>
                                        </p:cTn>
                                        <p:tgtEl>
                                          <p:spTgt spid="8"/>
                                        </p:tgtEl>
                                        <p:attrNameLst>
                                          <p:attrName>style.visibility</p:attrName>
                                        </p:attrNameLst>
                                      </p:cBhvr>
                                      <p:to>
                                        <p:strVal val="visible"/>
                                      </p:to>
                                    </p:set>
                                    <p:anim calcmode="lin" valueType="num">
                                      <p:cBhvr>
                                        <p:cTn id="7" dur="500" fill="hold"/>
                                        <p:tgtEl>
                                          <p:spTgt spid="8"/>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8"/>
                                        </p:tgtEl>
                                        <p:attrNameLst>
                                          <p:attrName>ppt_y</p:attrName>
                                        </p:attrNameLst>
                                      </p:cBhvr>
                                      <p:tavLst>
                                        <p:tav tm="0">
                                          <p:val>
                                            <p:strVal val="#ppt_y"/>
                                          </p:val>
                                        </p:tav>
                                        <p:tav tm="100000">
                                          <p:val>
                                            <p:strVal val="#ppt_y"/>
                                          </p:val>
                                        </p:tav>
                                      </p:tavLst>
                                    </p:anim>
                                    <p:anim calcmode="lin" valueType="num">
                                      <p:cBhvr>
                                        <p:cTn id="9" dur="500" fill="hold"/>
                                        <p:tgtEl>
                                          <p:spTgt spid="8"/>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8"/>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8"/>
                                        </p:tgtEl>
                                      </p:cBhvr>
                                    </p:animEffect>
                                  </p:childTnLst>
                                </p:cTn>
                              </p:par>
                            </p:childTnLst>
                          </p:cTn>
                        </p:par>
                      </p:childTnLst>
                    </p:cTn>
                  </p:par>
                  <p:par>
                    <p:cTn id="12" fill="hold">
                      <p:stCondLst>
                        <p:cond delay="indefinite"/>
                      </p:stCondLst>
                      <p:childTnLst>
                        <p:par>
                          <p:cTn id="13" fill="hold">
                            <p:stCondLst>
                              <p:cond delay="0"/>
                            </p:stCondLst>
                            <p:childTnLst>
                              <p:par>
                                <p:cTn id="14" presetID="47" presetClass="entr" presetSubtype="0" fill="hold" grpId="0" nodeType="clickEffect">
                                  <p:stCondLst>
                                    <p:cond delay="0"/>
                                  </p:stCondLst>
                                  <p:childTnLst>
                                    <p:set>
                                      <p:cBhvr>
                                        <p:cTn id="15" dur="1" fill="hold">
                                          <p:stCondLst>
                                            <p:cond delay="0"/>
                                          </p:stCondLst>
                                        </p:cTn>
                                        <p:tgtEl>
                                          <p:spTgt spid="7">
                                            <p:bg/>
                                          </p:spTgt>
                                        </p:tgtEl>
                                        <p:attrNameLst>
                                          <p:attrName>style.visibility</p:attrName>
                                        </p:attrNameLst>
                                      </p:cBhvr>
                                      <p:to>
                                        <p:strVal val="visible"/>
                                      </p:to>
                                    </p:set>
                                    <p:animEffect transition="in" filter="fade">
                                      <p:cBhvr>
                                        <p:cTn id="16" dur="500"/>
                                        <p:tgtEl>
                                          <p:spTgt spid="7">
                                            <p:bg/>
                                          </p:spTgt>
                                        </p:tgtEl>
                                      </p:cBhvr>
                                    </p:animEffect>
                                    <p:anim calcmode="lin" valueType="num">
                                      <p:cBhvr>
                                        <p:cTn id="17" dur="500" fill="hold"/>
                                        <p:tgtEl>
                                          <p:spTgt spid="7">
                                            <p:bg/>
                                          </p:spTgt>
                                        </p:tgtEl>
                                        <p:attrNameLst>
                                          <p:attrName>ppt_x</p:attrName>
                                        </p:attrNameLst>
                                      </p:cBhvr>
                                      <p:tavLst>
                                        <p:tav tm="0">
                                          <p:val>
                                            <p:strVal val="#ppt_x"/>
                                          </p:val>
                                        </p:tav>
                                        <p:tav tm="100000">
                                          <p:val>
                                            <p:strVal val="#ppt_x"/>
                                          </p:val>
                                        </p:tav>
                                      </p:tavLst>
                                    </p:anim>
                                    <p:anim calcmode="lin" valueType="num">
                                      <p:cBhvr>
                                        <p:cTn id="18" dur="500" fill="hold"/>
                                        <p:tgtEl>
                                          <p:spTgt spid="7">
                                            <p:bg/>
                                          </p:spTgt>
                                        </p:tgtEl>
                                        <p:attrNameLst>
                                          <p:attrName>ppt_y</p:attrName>
                                        </p:attrNameLst>
                                      </p:cBhvr>
                                      <p:tavLst>
                                        <p:tav tm="0">
                                          <p:val>
                                            <p:strVal val="#ppt_y-.1"/>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47" presetClass="entr" presetSubtype="0" fill="hold" grpId="0" nodeType="clickEffect">
                                  <p:stCondLst>
                                    <p:cond delay="0"/>
                                  </p:stCondLst>
                                  <p:childTnLst>
                                    <p:set>
                                      <p:cBhvr>
                                        <p:cTn id="22" dur="1" fill="hold">
                                          <p:stCondLst>
                                            <p:cond delay="0"/>
                                          </p:stCondLst>
                                        </p:cTn>
                                        <p:tgtEl>
                                          <p:spTgt spid="7">
                                            <p:txEl>
                                              <p:pRg st="0" end="0"/>
                                            </p:txEl>
                                          </p:spTgt>
                                        </p:tgtEl>
                                        <p:attrNameLst>
                                          <p:attrName>style.visibility</p:attrName>
                                        </p:attrNameLst>
                                      </p:cBhvr>
                                      <p:to>
                                        <p:strVal val="visible"/>
                                      </p:to>
                                    </p:set>
                                    <p:animEffect transition="in" filter="fade">
                                      <p:cBhvr>
                                        <p:cTn id="23" dur="500"/>
                                        <p:tgtEl>
                                          <p:spTgt spid="7">
                                            <p:txEl>
                                              <p:pRg st="0" end="0"/>
                                            </p:txEl>
                                          </p:spTgt>
                                        </p:tgtEl>
                                      </p:cBhvr>
                                    </p:animEffect>
                                    <p:anim calcmode="lin" valueType="num">
                                      <p:cBhvr>
                                        <p:cTn id="24"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p:cTn id="25" dur="500" fill="hold"/>
                                        <p:tgtEl>
                                          <p:spTgt spid="7">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7" grpId="0" build="p" animBg="1"/>
    </p:bldLst>
  </p:timing>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tile tx="0" ty="0" sx="100000" sy="100000" flip="none" algn="tl"/>
        </a:blipFill>
        <a:effectLst/>
      </p:bgPr>
    </p:bg>
    <p:spTree>
      <p:nvGrpSpPr>
        <p:cNvPr id="1" name=""/>
        <p:cNvGrpSpPr/>
        <p:nvPr/>
      </p:nvGrpSpPr>
      <p:grpSpPr>
        <a:xfrm>
          <a:off x="0" y="0"/>
          <a:ext cx="0" cy="0"/>
          <a:chOff x="0" y="0"/>
          <a:chExt cx="0" cy="0"/>
        </a:xfrm>
      </p:grpSpPr>
      <p:sp>
        <p:nvSpPr>
          <p:cNvPr id="8" name="Title 7"/>
          <p:cNvSpPr>
            <a:spLocks noGrp="1"/>
          </p:cNvSpPr>
          <p:nvPr>
            <p:ph type="title"/>
          </p:nvPr>
        </p:nvSpPr>
        <p:spPr>
          <a:gradFill>
            <a:gsLst>
              <a:gs pos="0">
                <a:schemeClr val="bg1"/>
              </a:gs>
              <a:gs pos="25000">
                <a:srgbClr val="21D6E0"/>
              </a:gs>
              <a:gs pos="75000">
                <a:srgbClr val="0087E6"/>
              </a:gs>
              <a:gs pos="100000">
                <a:srgbClr val="005CBF"/>
              </a:gs>
            </a:gsLst>
            <a:lin ang="5400000" scaled="0"/>
          </a:gradFill>
        </p:spPr>
        <p:txBody>
          <a:bodyPr>
            <a:noAutofit/>
          </a:bodyPr>
          <a:lstStyle/>
          <a:p>
            <a:r>
              <a:rPr lang="en-US" sz="5400" b="1" dirty="0">
                <a:ln>
                  <a:solidFill>
                    <a:schemeClr val="tx1"/>
                  </a:solidFill>
                </a:ln>
                <a:solidFill>
                  <a:schemeClr val="bg1"/>
                </a:solidFill>
                <a:latin typeface="Century Gothic" pitchFamily="34" charset="0"/>
              </a:rPr>
              <a:t>July 20, 1969</a:t>
            </a:r>
            <a:endParaRPr lang="en-US" sz="5400" dirty="0">
              <a:ln>
                <a:solidFill>
                  <a:schemeClr val="tx1"/>
                </a:solidFill>
              </a:ln>
              <a:solidFill>
                <a:schemeClr val="bg1"/>
              </a:solidFill>
              <a:latin typeface="Century Gothic" pitchFamily="34" charset="0"/>
            </a:endParaRPr>
          </a:p>
        </p:txBody>
      </p:sp>
      <p:sp>
        <p:nvSpPr>
          <p:cNvPr id="7" name="Content Placeholder 6"/>
          <p:cNvSpPr>
            <a:spLocks noGrp="1"/>
          </p:cNvSpPr>
          <p:nvPr>
            <p:ph sz="half" idx="1"/>
          </p:nvPr>
        </p:nvSpPr>
        <p:spPr>
          <a:noFill/>
        </p:spPr>
        <p:txBody>
          <a:bodyPr>
            <a:noAutofit/>
          </a:bodyPr>
          <a:lstStyle/>
          <a:p>
            <a:pPr indent="0">
              <a:buNone/>
            </a:pPr>
            <a:r>
              <a:rPr lang="en-US" sz="3200" dirty="0">
                <a:solidFill>
                  <a:schemeClr val="bg1"/>
                </a:solidFill>
              </a:rPr>
              <a:t>United States astronauts Neil Armstrong, Edwin E. </a:t>
            </a:r>
            <a:r>
              <a:rPr lang="en-US" sz="3200" dirty="0" err="1">
                <a:solidFill>
                  <a:schemeClr val="bg1"/>
                </a:solidFill>
              </a:rPr>
              <a:t>Aldrin</a:t>
            </a:r>
            <a:r>
              <a:rPr lang="en-US" sz="3200" dirty="0">
                <a:solidFill>
                  <a:schemeClr val="bg1"/>
                </a:solidFill>
              </a:rPr>
              <a:t> Jr. of the spaceflight Apollo 11 landed in the Mare </a:t>
            </a:r>
            <a:r>
              <a:rPr lang="en-US" sz="3200" dirty="0" err="1">
                <a:solidFill>
                  <a:schemeClr val="bg1"/>
                </a:solidFill>
              </a:rPr>
              <a:t>Tranquillitatis</a:t>
            </a:r>
            <a:r>
              <a:rPr lang="en-US" sz="3200" dirty="0">
                <a:solidFill>
                  <a:schemeClr val="bg1"/>
                </a:solidFill>
              </a:rPr>
              <a:t>, or Sea of Tranquility.</a:t>
            </a:r>
            <a:r>
              <a:rPr lang="en-US" sz="3200" b="1" dirty="0">
                <a:solidFill>
                  <a:schemeClr val="bg1"/>
                </a:solidFill>
              </a:rPr>
              <a:t> </a:t>
            </a:r>
            <a:endParaRPr lang="en-US" sz="3200" dirty="0">
              <a:solidFill>
                <a:schemeClr val="bg1"/>
              </a:solidFill>
            </a:endParaRPr>
          </a:p>
        </p:txBody>
      </p:sp>
      <p:sp>
        <p:nvSpPr>
          <p:cNvPr id="4" name="Content Placeholder 3"/>
          <p:cNvSpPr>
            <a:spLocks noGrp="1"/>
          </p:cNvSpPr>
          <p:nvPr>
            <p:ph sz="half" idx="2"/>
          </p:nvPr>
        </p:nvSpPr>
        <p:spPr>
          <a:noFill/>
        </p:spPr>
        <p:txBody>
          <a:bodyPr/>
          <a:lstStyle/>
          <a:p>
            <a:endParaRPr lang="en-US" dirty="0"/>
          </a:p>
        </p:txBody>
      </p:sp>
      <p:pic>
        <p:nvPicPr>
          <p:cNvPr id="1027" name="Picture 3" descr="C:\Users\TOSHIBA\Documents\My Dropbox\NatSci2\landing-moon.jpg"/>
          <p:cNvPicPr>
            <a:picLocks noChangeAspect="1" noChangeArrowheads="1"/>
          </p:cNvPicPr>
          <p:nvPr/>
        </p:nvPicPr>
        <p:blipFill>
          <a:blip r:embed="rId3" cstate="print"/>
          <a:srcRect/>
          <a:stretch>
            <a:fillRect/>
          </a:stretch>
        </p:blipFill>
        <p:spPr bwMode="auto">
          <a:xfrm>
            <a:off x="4648200" y="2003448"/>
            <a:ext cx="4114800" cy="3514099"/>
          </a:xfrm>
          <a:prstGeom prst="rect">
            <a:avLst/>
          </a:prstGeom>
          <a:noFill/>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1" presetClass="entr" presetSubtype="0" fill="hold" grpId="0" nodeType="clickEffect">
                                  <p:stCondLst>
                                    <p:cond delay="0"/>
                                  </p:stCondLst>
                                  <p:iterate type="lt">
                                    <p:tmPct val="10000"/>
                                  </p:iterate>
                                  <p:childTnLst>
                                    <p:set>
                                      <p:cBhvr>
                                        <p:cTn id="6" dur="1" fill="hold">
                                          <p:stCondLst>
                                            <p:cond delay="0"/>
                                          </p:stCondLst>
                                        </p:cTn>
                                        <p:tgtEl>
                                          <p:spTgt spid="8"/>
                                        </p:tgtEl>
                                        <p:attrNameLst>
                                          <p:attrName>style.visibility</p:attrName>
                                        </p:attrNameLst>
                                      </p:cBhvr>
                                      <p:to>
                                        <p:strVal val="visible"/>
                                      </p:to>
                                    </p:set>
                                    <p:anim calcmode="lin" valueType="num">
                                      <p:cBhvr>
                                        <p:cTn id="7" dur="500" fill="hold"/>
                                        <p:tgtEl>
                                          <p:spTgt spid="8"/>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8"/>
                                        </p:tgtEl>
                                        <p:attrNameLst>
                                          <p:attrName>ppt_y</p:attrName>
                                        </p:attrNameLst>
                                      </p:cBhvr>
                                      <p:tavLst>
                                        <p:tav tm="0">
                                          <p:val>
                                            <p:strVal val="#ppt_y"/>
                                          </p:val>
                                        </p:tav>
                                        <p:tav tm="100000">
                                          <p:val>
                                            <p:strVal val="#ppt_y"/>
                                          </p:val>
                                        </p:tav>
                                      </p:tavLst>
                                    </p:anim>
                                    <p:anim calcmode="lin" valueType="num">
                                      <p:cBhvr>
                                        <p:cTn id="9" dur="500" fill="hold"/>
                                        <p:tgtEl>
                                          <p:spTgt spid="8"/>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8"/>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8"/>
                                        </p:tgtEl>
                                      </p:cBhvr>
                                    </p:animEffect>
                                  </p:childTnLst>
                                </p:cTn>
                              </p:par>
                            </p:childTnLst>
                          </p:cTn>
                        </p:par>
                      </p:childTnLst>
                    </p:cTn>
                  </p:par>
                  <p:par>
                    <p:cTn id="12" fill="hold">
                      <p:stCondLst>
                        <p:cond delay="indefinite"/>
                      </p:stCondLst>
                      <p:childTnLst>
                        <p:par>
                          <p:cTn id="13" fill="hold">
                            <p:stCondLst>
                              <p:cond delay="0"/>
                            </p:stCondLst>
                            <p:childTnLst>
                              <p:par>
                                <p:cTn id="14" presetID="47" presetClass="entr" presetSubtype="0" fill="hold" grpId="0" nodeType="clickEffect">
                                  <p:stCondLst>
                                    <p:cond delay="0"/>
                                  </p:stCondLst>
                                  <p:childTnLst>
                                    <p:set>
                                      <p:cBhvr>
                                        <p:cTn id="15" dur="1" fill="hold">
                                          <p:stCondLst>
                                            <p:cond delay="0"/>
                                          </p:stCondLst>
                                        </p:cTn>
                                        <p:tgtEl>
                                          <p:spTgt spid="7">
                                            <p:txEl>
                                              <p:pRg st="0" end="0"/>
                                            </p:txEl>
                                          </p:spTgt>
                                        </p:tgtEl>
                                        <p:attrNameLst>
                                          <p:attrName>style.visibility</p:attrName>
                                        </p:attrNameLst>
                                      </p:cBhvr>
                                      <p:to>
                                        <p:strVal val="visible"/>
                                      </p:to>
                                    </p:set>
                                    <p:animEffect transition="in" filter="fade">
                                      <p:cBhvr>
                                        <p:cTn id="16" dur="500"/>
                                        <p:tgtEl>
                                          <p:spTgt spid="7">
                                            <p:txEl>
                                              <p:pRg st="0" end="0"/>
                                            </p:txEl>
                                          </p:spTgt>
                                        </p:tgtEl>
                                      </p:cBhvr>
                                    </p:animEffect>
                                    <p:anim calcmode="lin" valueType="num">
                                      <p:cBhvr>
                                        <p:cTn id="17"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p:cTn id="18" dur="500" fill="hold"/>
                                        <p:tgtEl>
                                          <p:spTgt spid="7">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nodeType="clickEffect">
                                  <p:stCondLst>
                                    <p:cond delay="0"/>
                                  </p:stCondLst>
                                  <p:childTnLst>
                                    <p:set>
                                      <p:cBhvr>
                                        <p:cTn id="22" dur="1" fill="hold">
                                          <p:stCondLst>
                                            <p:cond delay="0"/>
                                          </p:stCondLst>
                                        </p:cTn>
                                        <p:tgtEl>
                                          <p:spTgt spid="1027"/>
                                        </p:tgtEl>
                                        <p:attrNameLst>
                                          <p:attrName>style.visibility</p:attrName>
                                        </p:attrNameLst>
                                      </p:cBhvr>
                                      <p:to>
                                        <p:strVal val="visible"/>
                                      </p:to>
                                    </p:set>
                                    <p:anim calcmode="lin" valueType="num">
                                      <p:cBhvr additive="base">
                                        <p:cTn id="23" dur="1000" fill="hold"/>
                                        <p:tgtEl>
                                          <p:spTgt spid="1027"/>
                                        </p:tgtEl>
                                        <p:attrNameLst>
                                          <p:attrName>ppt_x</p:attrName>
                                        </p:attrNameLst>
                                      </p:cBhvr>
                                      <p:tavLst>
                                        <p:tav tm="0">
                                          <p:val>
                                            <p:strVal val="#ppt_x"/>
                                          </p:val>
                                        </p:tav>
                                        <p:tav tm="100000">
                                          <p:val>
                                            <p:strVal val="#ppt_x"/>
                                          </p:val>
                                        </p:tav>
                                      </p:tavLst>
                                    </p:anim>
                                    <p:anim calcmode="lin" valueType="num">
                                      <p:cBhvr additive="base">
                                        <p:cTn id="24" dur="1000" fill="hold"/>
                                        <p:tgtEl>
                                          <p:spTgt spid="102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tile tx="0" ty="0" sx="100000" sy="100000" flip="none" algn="tl"/>
        </a:blipFill>
        <a:effectLst/>
      </p:bgPr>
    </p:bg>
    <p:spTree>
      <p:nvGrpSpPr>
        <p:cNvPr id="1" name=""/>
        <p:cNvGrpSpPr/>
        <p:nvPr/>
      </p:nvGrpSpPr>
      <p:grpSpPr>
        <a:xfrm>
          <a:off x="0" y="0"/>
          <a:ext cx="0" cy="0"/>
          <a:chOff x="0" y="0"/>
          <a:chExt cx="0" cy="0"/>
        </a:xfrm>
      </p:grpSpPr>
      <p:sp>
        <p:nvSpPr>
          <p:cNvPr id="8" name="Title 7"/>
          <p:cNvSpPr>
            <a:spLocks noGrp="1"/>
          </p:cNvSpPr>
          <p:nvPr>
            <p:ph type="title"/>
          </p:nvPr>
        </p:nvSpPr>
        <p:spPr>
          <a:gradFill>
            <a:gsLst>
              <a:gs pos="0">
                <a:schemeClr val="bg1"/>
              </a:gs>
              <a:gs pos="25000">
                <a:srgbClr val="21D6E0"/>
              </a:gs>
              <a:gs pos="75000">
                <a:srgbClr val="0087E6"/>
              </a:gs>
              <a:gs pos="100000">
                <a:srgbClr val="005CBF"/>
              </a:gs>
            </a:gsLst>
            <a:lin ang="5400000" scaled="0"/>
          </a:gradFill>
        </p:spPr>
        <p:txBody>
          <a:bodyPr>
            <a:noAutofit/>
          </a:bodyPr>
          <a:lstStyle/>
          <a:p>
            <a:r>
              <a:rPr lang="en-US" sz="3200" dirty="0" smtClean="0"/>
              <a:t/>
            </a:r>
            <a:br>
              <a:rPr lang="en-US" sz="3200" dirty="0" smtClean="0"/>
            </a:br>
            <a:r>
              <a:rPr lang="en-US" sz="3200" b="1" dirty="0" smtClean="0">
                <a:ln>
                  <a:solidFill>
                    <a:schemeClr val="tx1"/>
                  </a:solidFill>
                </a:ln>
                <a:solidFill>
                  <a:schemeClr val="bg1"/>
                </a:solidFill>
                <a:latin typeface="Century Gothic" pitchFamily="34" charset="0"/>
              </a:rPr>
              <a:t>They were the </a:t>
            </a:r>
            <a:r>
              <a:rPr lang="en-US" sz="3200" b="1" dirty="0" smtClean="0">
                <a:ln>
                  <a:solidFill>
                    <a:schemeClr val="tx1"/>
                  </a:solidFill>
                </a:ln>
                <a:solidFill>
                  <a:schemeClr val="bg1"/>
                </a:solidFill>
                <a:latin typeface="Century Gothic" pitchFamily="34" charset="0"/>
              </a:rPr>
              <a:t>first men to set foot </a:t>
            </a:r>
            <a:br>
              <a:rPr lang="en-US" sz="3200" b="1" dirty="0" smtClean="0">
                <a:ln>
                  <a:solidFill>
                    <a:schemeClr val="tx1"/>
                  </a:solidFill>
                </a:ln>
                <a:solidFill>
                  <a:schemeClr val="bg1"/>
                </a:solidFill>
                <a:latin typeface="Century Gothic" pitchFamily="34" charset="0"/>
              </a:rPr>
            </a:br>
            <a:r>
              <a:rPr lang="en-US" sz="3200" b="1" dirty="0" smtClean="0">
                <a:ln>
                  <a:solidFill>
                    <a:schemeClr val="tx1"/>
                  </a:solidFill>
                </a:ln>
                <a:solidFill>
                  <a:schemeClr val="bg1"/>
                </a:solidFill>
                <a:latin typeface="Century Gothic" pitchFamily="34" charset="0"/>
              </a:rPr>
              <a:t>on the surface of the moon.</a:t>
            </a:r>
            <a:r>
              <a:rPr lang="en-US" sz="3200" dirty="0" smtClean="0"/>
              <a:t/>
            </a:r>
            <a:br>
              <a:rPr lang="en-US" sz="3200" dirty="0" smtClean="0"/>
            </a:br>
            <a:endParaRPr lang="en-US" sz="3200" dirty="0">
              <a:ln>
                <a:solidFill>
                  <a:schemeClr val="tx1"/>
                </a:solidFill>
              </a:ln>
              <a:solidFill>
                <a:schemeClr val="bg1"/>
              </a:solidFill>
              <a:latin typeface="Century Gothic" pitchFamily="34" charset="0"/>
            </a:endParaRPr>
          </a:p>
        </p:txBody>
      </p:sp>
      <p:sp>
        <p:nvSpPr>
          <p:cNvPr id="4" name="Text Placeholder 3"/>
          <p:cNvSpPr>
            <a:spLocks noGrp="1"/>
          </p:cNvSpPr>
          <p:nvPr>
            <p:ph type="body" idx="1"/>
          </p:nvPr>
        </p:nvSpPr>
        <p:spPr>
          <a:solidFill>
            <a:schemeClr val="bg2">
              <a:lumMod val="10000"/>
            </a:schemeClr>
          </a:solidFill>
        </p:spPr>
        <p:txBody>
          <a:bodyPr>
            <a:noAutofit/>
          </a:bodyPr>
          <a:lstStyle/>
          <a:p>
            <a:pPr algn="ctr"/>
            <a:r>
              <a:rPr lang="en-US" sz="3600" dirty="0" smtClean="0">
                <a:solidFill>
                  <a:schemeClr val="bg1"/>
                </a:solidFill>
              </a:rPr>
              <a:t>Edwin E. </a:t>
            </a:r>
            <a:r>
              <a:rPr lang="en-US" sz="3600" dirty="0" err="1" smtClean="0">
                <a:solidFill>
                  <a:schemeClr val="bg1"/>
                </a:solidFill>
              </a:rPr>
              <a:t>Aldrin</a:t>
            </a:r>
            <a:r>
              <a:rPr lang="en-US" sz="3600" dirty="0" smtClean="0">
                <a:solidFill>
                  <a:schemeClr val="bg1"/>
                </a:solidFill>
              </a:rPr>
              <a:t> Jr.</a:t>
            </a:r>
            <a:endParaRPr lang="en-US" sz="3600" dirty="0"/>
          </a:p>
        </p:txBody>
      </p:sp>
      <p:sp>
        <p:nvSpPr>
          <p:cNvPr id="5" name="Content Placeholder 4"/>
          <p:cNvSpPr>
            <a:spLocks noGrp="1"/>
          </p:cNvSpPr>
          <p:nvPr>
            <p:ph sz="half" idx="2"/>
          </p:nvPr>
        </p:nvSpPr>
        <p:spPr>
          <a:solidFill>
            <a:schemeClr val="bg2">
              <a:lumMod val="10000"/>
              <a:alpha val="60000"/>
            </a:schemeClr>
          </a:solidFill>
        </p:spPr>
        <p:txBody>
          <a:bodyPr/>
          <a:lstStyle/>
          <a:p>
            <a:endParaRPr lang="en-US" dirty="0"/>
          </a:p>
        </p:txBody>
      </p:sp>
      <p:sp>
        <p:nvSpPr>
          <p:cNvPr id="6" name="Text Placeholder 5"/>
          <p:cNvSpPr>
            <a:spLocks noGrp="1"/>
          </p:cNvSpPr>
          <p:nvPr>
            <p:ph type="body" sz="quarter" idx="3"/>
          </p:nvPr>
        </p:nvSpPr>
        <p:spPr>
          <a:solidFill>
            <a:schemeClr val="bg2">
              <a:lumMod val="10000"/>
            </a:schemeClr>
          </a:solidFill>
        </p:spPr>
        <p:txBody>
          <a:bodyPr>
            <a:noAutofit/>
          </a:bodyPr>
          <a:lstStyle/>
          <a:p>
            <a:pPr algn="ctr"/>
            <a:r>
              <a:rPr lang="en-US" sz="3600" dirty="0" smtClean="0">
                <a:solidFill>
                  <a:schemeClr val="bg1"/>
                </a:solidFill>
              </a:rPr>
              <a:t>Neil Armstrong</a:t>
            </a:r>
            <a:endParaRPr lang="en-US" sz="3600" dirty="0"/>
          </a:p>
        </p:txBody>
      </p:sp>
      <p:sp>
        <p:nvSpPr>
          <p:cNvPr id="9" name="Content Placeholder 8"/>
          <p:cNvSpPr>
            <a:spLocks noGrp="1"/>
          </p:cNvSpPr>
          <p:nvPr>
            <p:ph sz="quarter" idx="4"/>
          </p:nvPr>
        </p:nvSpPr>
        <p:spPr>
          <a:solidFill>
            <a:schemeClr val="bg2">
              <a:lumMod val="10000"/>
              <a:alpha val="60000"/>
            </a:schemeClr>
          </a:solidFill>
        </p:spPr>
        <p:txBody>
          <a:bodyPr/>
          <a:lstStyle/>
          <a:p>
            <a:endParaRPr lang="en-US" dirty="0"/>
          </a:p>
        </p:txBody>
      </p:sp>
      <p:pic>
        <p:nvPicPr>
          <p:cNvPr id="8194" name="Picture 2" descr="C:\Users\TOSHIBA\Documents\My Dropbox\NatSci2\Apollo11-Buzz_Aldrin_officiel.jpg"/>
          <p:cNvPicPr>
            <a:picLocks noChangeAspect="1" noChangeArrowheads="1"/>
          </p:cNvPicPr>
          <p:nvPr/>
        </p:nvPicPr>
        <p:blipFill>
          <a:blip r:embed="rId3" cstate="print"/>
          <a:srcRect/>
          <a:stretch>
            <a:fillRect/>
          </a:stretch>
        </p:blipFill>
        <p:spPr bwMode="auto">
          <a:xfrm>
            <a:off x="1219200" y="2342337"/>
            <a:ext cx="2590800" cy="3677463"/>
          </a:xfrm>
          <a:prstGeom prst="rect">
            <a:avLst/>
          </a:prstGeom>
          <a:noFill/>
        </p:spPr>
      </p:pic>
      <p:pic>
        <p:nvPicPr>
          <p:cNvPr id="8195" name="Picture 3" descr="C:\Users\TOSHIBA\Documents\My Dropbox\NatSci2\espacio_neil_Armstrong.jpg"/>
          <p:cNvPicPr>
            <a:picLocks noChangeAspect="1" noChangeArrowheads="1"/>
          </p:cNvPicPr>
          <p:nvPr/>
        </p:nvPicPr>
        <p:blipFill>
          <a:blip r:embed="rId4" cstate="print"/>
          <a:srcRect/>
          <a:stretch>
            <a:fillRect/>
          </a:stretch>
        </p:blipFill>
        <p:spPr bwMode="auto">
          <a:xfrm>
            <a:off x="5257800" y="2286000"/>
            <a:ext cx="2865691" cy="3733800"/>
          </a:xfrm>
          <a:prstGeom prst="rect">
            <a:avLst/>
          </a:prstGeom>
          <a:noFill/>
        </p:spPr>
      </p:pic>
    </p:spTree>
  </p:cSld>
  <p:clrMapOvr>
    <a:masterClrMapping/>
  </p:clrMapOvr>
  <p:transition>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tile tx="0" ty="0" sx="100000" sy="100000" flip="none" algn="tl"/>
        </a:blipFill>
        <a:effectLst/>
      </p:bgPr>
    </p:bg>
    <p:spTree>
      <p:nvGrpSpPr>
        <p:cNvPr id="1" name=""/>
        <p:cNvGrpSpPr/>
        <p:nvPr/>
      </p:nvGrpSpPr>
      <p:grpSpPr>
        <a:xfrm>
          <a:off x="0" y="0"/>
          <a:ext cx="0" cy="0"/>
          <a:chOff x="0" y="0"/>
          <a:chExt cx="0" cy="0"/>
        </a:xfrm>
      </p:grpSpPr>
      <p:sp>
        <p:nvSpPr>
          <p:cNvPr id="8" name="Title 7"/>
          <p:cNvSpPr>
            <a:spLocks noGrp="1"/>
          </p:cNvSpPr>
          <p:nvPr>
            <p:ph type="title"/>
          </p:nvPr>
        </p:nvSpPr>
        <p:spPr>
          <a:gradFill>
            <a:gsLst>
              <a:gs pos="0">
                <a:schemeClr val="bg1"/>
              </a:gs>
              <a:gs pos="25000">
                <a:srgbClr val="21D6E0"/>
              </a:gs>
              <a:gs pos="75000">
                <a:srgbClr val="0087E6"/>
              </a:gs>
              <a:gs pos="100000">
                <a:srgbClr val="005CBF"/>
              </a:gs>
            </a:gsLst>
            <a:lin ang="5400000" scaled="0"/>
          </a:gradFill>
        </p:spPr>
        <p:txBody>
          <a:bodyPr>
            <a:noAutofit/>
          </a:bodyPr>
          <a:lstStyle/>
          <a:p>
            <a:r>
              <a:rPr lang="en-US" sz="3200" b="1" dirty="0" smtClean="0">
                <a:ln>
                  <a:solidFill>
                    <a:schemeClr val="tx1"/>
                  </a:solidFill>
                </a:ln>
                <a:solidFill>
                  <a:schemeClr val="bg1"/>
                </a:solidFill>
                <a:latin typeface="Century Gothic" pitchFamily="34" charset="0"/>
              </a:rPr>
              <a:t>Mare </a:t>
            </a:r>
            <a:r>
              <a:rPr lang="en-US" sz="3200" b="1" dirty="0" err="1" smtClean="0">
                <a:ln>
                  <a:solidFill>
                    <a:schemeClr val="tx1"/>
                  </a:solidFill>
                </a:ln>
                <a:solidFill>
                  <a:schemeClr val="bg1"/>
                </a:solidFill>
                <a:latin typeface="Century Gothic" pitchFamily="34" charset="0"/>
              </a:rPr>
              <a:t>Tranquillitatis</a:t>
            </a:r>
            <a:r>
              <a:rPr lang="en-US" sz="3200" b="1" dirty="0" smtClean="0">
                <a:ln>
                  <a:solidFill>
                    <a:schemeClr val="tx1"/>
                  </a:solidFill>
                </a:ln>
                <a:solidFill>
                  <a:schemeClr val="bg1"/>
                </a:solidFill>
                <a:latin typeface="Century Gothic" pitchFamily="34" charset="0"/>
              </a:rPr>
              <a:t>, or Sea of Tranquility</a:t>
            </a:r>
            <a:endParaRPr lang="en-US" sz="3200" b="1" dirty="0">
              <a:ln>
                <a:solidFill>
                  <a:schemeClr val="tx1"/>
                </a:solidFill>
              </a:ln>
              <a:solidFill>
                <a:schemeClr val="bg1"/>
              </a:solidFill>
              <a:latin typeface="Century Gothic" pitchFamily="34" charset="0"/>
            </a:endParaRPr>
          </a:p>
        </p:txBody>
      </p:sp>
      <p:sp>
        <p:nvSpPr>
          <p:cNvPr id="4" name="Text Placeholder 3"/>
          <p:cNvSpPr>
            <a:spLocks noGrp="1"/>
          </p:cNvSpPr>
          <p:nvPr>
            <p:ph idx="1"/>
          </p:nvPr>
        </p:nvSpPr>
        <p:spPr>
          <a:noFill/>
        </p:spPr>
        <p:txBody>
          <a:bodyPr>
            <a:noAutofit/>
          </a:bodyPr>
          <a:lstStyle/>
          <a:p>
            <a:pPr algn="ctr">
              <a:buNone/>
            </a:pPr>
            <a:endParaRPr lang="en-US" sz="3600" dirty="0">
              <a:solidFill>
                <a:schemeClr val="bg1"/>
              </a:solidFill>
            </a:endParaRPr>
          </a:p>
        </p:txBody>
      </p:sp>
      <p:pic>
        <p:nvPicPr>
          <p:cNvPr id="9218" name="Picture 2" descr="C:\Users\TOSHIBA\Documents\My Dropbox\NatSci2\Mare Tranquillitatis.jpg"/>
          <p:cNvPicPr>
            <a:picLocks noChangeAspect="1" noChangeArrowheads="1"/>
          </p:cNvPicPr>
          <p:nvPr/>
        </p:nvPicPr>
        <p:blipFill>
          <a:blip r:embed="rId3" cstate="print"/>
          <a:srcRect/>
          <a:stretch>
            <a:fillRect/>
          </a:stretch>
        </p:blipFill>
        <p:spPr bwMode="auto">
          <a:xfrm>
            <a:off x="1295400" y="1600200"/>
            <a:ext cx="6298522" cy="4724425"/>
          </a:xfrm>
          <a:prstGeom prst="rect">
            <a:avLst/>
          </a:prstGeom>
          <a:noFill/>
        </p:spPr>
      </p:pic>
    </p:spTree>
  </p:cSld>
  <p:clrMapOvr>
    <a:masterClrMapping/>
  </p:clrMapOvr>
  <p:transition>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tile tx="0" ty="0" sx="100000" sy="100000" flip="none" algn="tl"/>
        </a:blipFill>
        <a:effectLst/>
      </p:bgPr>
    </p:bg>
    <p:spTree>
      <p:nvGrpSpPr>
        <p:cNvPr id="1" name=""/>
        <p:cNvGrpSpPr/>
        <p:nvPr/>
      </p:nvGrpSpPr>
      <p:grpSpPr>
        <a:xfrm>
          <a:off x="0" y="0"/>
          <a:ext cx="0" cy="0"/>
          <a:chOff x="0" y="0"/>
          <a:chExt cx="0" cy="0"/>
        </a:xfrm>
      </p:grpSpPr>
      <p:sp>
        <p:nvSpPr>
          <p:cNvPr id="8" name="Title 7"/>
          <p:cNvSpPr>
            <a:spLocks noGrp="1"/>
          </p:cNvSpPr>
          <p:nvPr>
            <p:ph type="title"/>
          </p:nvPr>
        </p:nvSpPr>
        <p:spPr>
          <a:gradFill>
            <a:gsLst>
              <a:gs pos="0">
                <a:schemeClr val="bg1"/>
              </a:gs>
              <a:gs pos="25000">
                <a:srgbClr val="21D6E0"/>
              </a:gs>
              <a:gs pos="75000">
                <a:srgbClr val="0087E6"/>
              </a:gs>
              <a:gs pos="100000">
                <a:srgbClr val="005CBF"/>
              </a:gs>
            </a:gsLst>
            <a:lin ang="5400000" scaled="0"/>
          </a:gradFill>
        </p:spPr>
        <p:txBody>
          <a:bodyPr>
            <a:noAutofit/>
          </a:bodyPr>
          <a:lstStyle/>
          <a:p>
            <a:r>
              <a:rPr lang="en-US" sz="5400" b="1" dirty="0">
                <a:ln>
                  <a:solidFill>
                    <a:schemeClr val="tx1"/>
                  </a:solidFill>
                </a:ln>
                <a:solidFill>
                  <a:schemeClr val="bg1"/>
                </a:solidFill>
                <a:latin typeface="Century Gothic" pitchFamily="34" charset="0"/>
              </a:rPr>
              <a:t>20</a:t>
            </a:r>
            <a:r>
              <a:rPr lang="en-US" sz="5400" b="1" baseline="30000" dirty="0">
                <a:ln>
                  <a:solidFill>
                    <a:schemeClr val="tx1"/>
                  </a:solidFill>
                </a:ln>
                <a:solidFill>
                  <a:schemeClr val="bg1"/>
                </a:solidFill>
                <a:latin typeface="Century Gothic" pitchFamily="34" charset="0"/>
              </a:rPr>
              <a:t>th</a:t>
            </a:r>
            <a:r>
              <a:rPr lang="en-US" sz="5400" b="1" dirty="0">
                <a:ln>
                  <a:solidFill>
                    <a:schemeClr val="tx1"/>
                  </a:solidFill>
                </a:ln>
                <a:solidFill>
                  <a:schemeClr val="bg1"/>
                </a:solidFill>
                <a:latin typeface="Century Gothic" pitchFamily="34" charset="0"/>
              </a:rPr>
              <a:t> Century</a:t>
            </a:r>
            <a:endParaRPr lang="en-US" sz="5400" dirty="0">
              <a:ln>
                <a:solidFill>
                  <a:schemeClr val="tx1"/>
                </a:solidFill>
              </a:ln>
              <a:solidFill>
                <a:schemeClr val="bg1"/>
              </a:solidFill>
              <a:latin typeface="Century Gothic" pitchFamily="34" charset="0"/>
            </a:endParaRPr>
          </a:p>
        </p:txBody>
      </p:sp>
      <p:sp>
        <p:nvSpPr>
          <p:cNvPr id="7" name="Content Placeholder 6"/>
          <p:cNvSpPr>
            <a:spLocks noGrp="1"/>
          </p:cNvSpPr>
          <p:nvPr>
            <p:ph idx="1"/>
          </p:nvPr>
        </p:nvSpPr>
        <p:spPr>
          <a:solidFill>
            <a:schemeClr val="bg2">
              <a:lumMod val="10000"/>
              <a:alpha val="60000"/>
            </a:schemeClr>
          </a:solidFill>
        </p:spPr>
        <p:txBody>
          <a:bodyPr>
            <a:normAutofit/>
          </a:bodyPr>
          <a:lstStyle/>
          <a:p>
            <a:pPr indent="0">
              <a:buNone/>
            </a:pPr>
            <a:r>
              <a:rPr lang="en-US" sz="5400" dirty="0">
                <a:solidFill>
                  <a:schemeClr val="bg1"/>
                </a:solidFill>
              </a:rPr>
              <a:t>Astronomers mounted cameras on telescopes and took pictures of the moon.</a:t>
            </a:r>
          </a:p>
          <a:p>
            <a:pPr indent="0">
              <a:buNone/>
            </a:pPr>
            <a:endParaRPr lang="en-US" sz="5400" dirty="0">
              <a:solidFill>
                <a:schemeClr val="bg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1" presetClass="entr" presetSubtype="0" fill="hold" grpId="0" nodeType="clickEffect">
                                  <p:stCondLst>
                                    <p:cond delay="0"/>
                                  </p:stCondLst>
                                  <p:iterate type="lt">
                                    <p:tmPct val="10000"/>
                                  </p:iterate>
                                  <p:childTnLst>
                                    <p:set>
                                      <p:cBhvr>
                                        <p:cTn id="6" dur="1" fill="hold">
                                          <p:stCondLst>
                                            <p:cond delay="0"/>
                                          </p:stCondLst>
                                        </p:cTn>
                                        <p:tgtEl>
                                          <p:spTgt spid="8"/>
                                        </p:tgtEl>
                                        <p:attrNameLst>
                                          <p:attrName>style.visibility</p:attrName>
                                        </p:attrNameLst>
                                      </p:cBhvr>
                                      <p:to>
                                        <p:strVal val="visible"/>
                                      </p:to>
                                    </p:set>
                                    <p:anim calcmode="lin" valueType="num">
                                      <p:cBhvr>
                                        <p:cTn id="7" dur="500" fill="hold"/>
                                        <p:tgtEl>
                                          <p:spTgt spid="8"/>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8"/>
                                        </p:tgtEl>
                                        <p:attrNameLst>
                                          <p:attrName>ppt_y</p:attrName>
                                        </p:attrNameLst>
                                      </p:cBhvr>
                                      <p:tavLst>
                                        <p:tav tm="0">
                                          <p:val>
                                            <p:strVal val="#ppt_y"/>
                                          </p:val>
                                        </p:tav>
                                        <p:tav tm="100000">
                                          <p:val>
                                            <p:strVal val="#ppt_y"/>
                                          </p:val>
                                        </p:tav>
                                      </p:tavLst>
                                    </p:anim>
                                    <p:anim calcmode="lin" valueType="num">
                                      <p:cBhvr>
                                        <p:cTn id="9" dur="500" fill="hold"/>
                                        <p:tgtEl>
                                          <p:spTgt spid="8"/>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8"/>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8"/>
                                        </p:tgtEl>
                                      </p:cBhvr>
                                    </p:animEffect>
                                  </p:childTnLst>
                                </p:cTn>
                              </p:par>
                            </p:childTnLst>
                          </p:cTn>
                        </p:par>
                      </p:childTnLst>
                    </p:cTn>
                  </p:par>
                  <p:par>
                    <p:cTn id="12" fill="hold">
                      <p:stCondLst>
                        <p:cond delay="indefinite"/>
                      </p:stCondLst>
                      <p:childTnLst>
                        <p:par>
                          <p:cTn id="13" fill="hold">
                            <p:stCondLst>
                              <p:cond delay="0"/>
                            </p:stCondLst>
                            <p:childTnLst>
                              <p:par>
                                <p:cTn id="14" presetID="47" presetClass="entr" presetSubtype="0" fill="hold" grpId="0" nodeType="clickEffect">
                                  <p:stCondLst>
                                    <p:cond delay="0"/>
                                  </p:stCondLst>
                                  <p:childTnLst>
                                    <p:set>
                                      <p:cBhvr>
                                        <p:cTn id="15" dur="1" fill="hold">
                                          <p:stCondLst>
                                            <p:cond delay="0"/>
                                          </p:stCondLst>
                                        </p:cTn>
                                        <p:tgtEl>
                                          <p:spTgt spid="7">
                                            <p:bg/>
                                          </p:spTgt>
                                        </p:tgtEl>
                                        <p:attrNameLst>
                                          <p:attrName>style.visibility</p:attrName>
                                        </p:attrNameLst>
                                      </p:cBhvr>
                                      <p:to>
                                        <p:strVal val="visible"/>
                                      </p:to>
                                    </p:set>
                                    <p:animEffect transition="in" filter="fade">
                                      <p:cBhvr>
                                        <p:cTn id="16" dur="500"/>
                                        <p:tgtEl>
                                          <p:spTgt spid="7">
                                            <p:bg/>
                                          </p:spTgt>
                                        </p:tgtEl>
                                      </p:cBhvr>
                                    </p:animEffect>
                                    <p:anim calcmode="lin" valueType="num">
                                      <p:cBhvr>
                                        <p:cTn id="17" dur="500" fill="hold"/>
                                        <p:tgtEl>
                                          <p:spTgt spid="7">
                                            <p:bg/>
                                          </p:spTgt>
                                        </p:tgtEl>
                                        <p:attrNameLst>
                                          <p:attrName>ppt_x</p:attrName>
                                        </p:attrNameLst>
                                      </p:cBhvr>
                                      <p:tavLst>
                                        <p:tav tm="0">
                                          <p:val>
                                            <p:strVal val="#ppt_x"/>
                                          </p:val>
                                        </p:tav>
                                        <p:tav tm="100000">
                                          <p:val>
                                            <p:strVal val="#ppt_x"/>
                                          </p:val>
                                        </p:tav>
                                      </p:tavLst>
                                    </p:anim>
                                    <p:anim calcmode="lin" valueType="num">
                                      <p:cBhvr>
                                        <p:cTn id="18" dur="500" fill="hold"/>
                                        <p:tgtEl>
                                          <p:spTgt spid="7">
                                            <p:bg/>
                                          </p:spTgt>
                                        </p:tgtEl>
                                        <p:attrNameLst>
                                          <p:attrName>ppt_y</p:attrName>
                                        </p:attrNameLst>
                                      </p:cBhvr>
                                      <p:tavLst>
                                        <p:tav tm="0">
                                          <p:val>
                                            <p:strVal val="#ppt_y-.1"/>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47" presetClass="entr" presetSubtype="0" fill="hold" grpId="0" nodeType="clickEffect">
                                  <p:stCondLst>
                                    <p:cond delay="0"/>
                                  </p:stCondLst>
                                  <p:childTnLst>
                                    <p:set>
                                      <p:cBhvr>
                                        <p:cTn id="22" dur="1" fill="hold">
                                          <p:stCondLst>
                                            <p:cond delay="0"/>
                                          </p:stCondLst>
                                        </p:cTn>
                                        <p:tgtEl>
                                          <p:spTgt spid="7">
                                            <p:txEl>
                                              <p:pRg st="0" end="0"/>
                                            </p:txEl>
                                          </p:spTgt>
                                        </p:tgtEl>
                                        <p:attrNameLst>
                                          <p:attrName>style.visibility</p:attrName>
                                        </p:attrNameLst>
                                      </p:cBhvr>
                                      <p:to>
                                        <p:strVal val="visible"/>
                                      </p:to>
                                    </p:set>
                                    <p:animEffect transition="in" filter="fade">
                                      <p:cBhvr>
                                        <p:cTn id="23" dur="500"/>
                                        <p:tgtEl>
                                          <p:spTgt spid="7">
                                            <p:txEl>
                                              <p:pRg st="0" end="0"/>
                                            </p:txEl>
                                          </p:spTgt>
                                        </p:tgtEl>
                                      </p:cBhvr>
                                    </p:animEffect>
                                    <p:anim calcmode="lin" valueType="num">
                                      <p:cBhvr>
                                        <p:cTn id="24"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p:cTn id="25" dur="500" fill="hold"/>
                                        <p:tgtEl>
                                          <p:spTgt spid="7">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7" grpId="0" build="p" animBg="1"/>
    </p:bldLst>
  </p:timing>
</p:sld>
</file>

<file path=ppt/slides/slide16.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tile tx="0" ty="0" sx="100000" sy="100000" flip="none" algn="tl"/>
        </a:blipFill>
        <a:effectLst/>
      </p:bgPr>
    </p:bg>
    <p:spTree>
      <p:nvGrpSpPr>
        <p:cNvPr id="1" name=""/>
        <p:cNvGrpSpPr/>
        <p:nvPr/>
      </p:nvGrpSpPr>
      <p:grpSpPr>
        <a:xfrm>
          <a:off x="0" y="0"/>
          <a:ext cx="0" cy="0"/>
          <a:chOff x="0" y="0"/>
          <a:chExt cx="0" cy="0"/>
        </a:xfrm>
      </p:grpSpPr>
      <p:sp>
        <p:nvSpPr>
          <p:cNvPr id="8" name="Title 7"/>
          <p:cNvSpPr>
            <a:spLocks noGrp="1"/>
          </p:cNvSpPr>
          <p:nvPr>
            <p:ph type="title"/>
          </p:nvPr>
        </p:nvSpPr>
        <p:spPr>
          <a:gradFill flip="none" rotWithShape="1">
            <a:gsLst>
              <a:gs pos="0">
                <a:schemeClr val="bg1"/>
              </a:gs>
              <a:gs pos="25000">
                <a:srgbClr val="21D6E0"/>
              </a:gs>
              <a:gs pos="75000">
                <a:srgbClr val="0087E6"/>
              </a:gs>
              <a:gs pos="100000">
                <a:srgbClr val="005CBF"/>
              </a:gs>
            </a:gsLst>
            <a:lin ang="5400000" scaled="0"/>
            <a:tileRect/>
          </a:gradFill>
        </p:spPr>
        <p:txBody>
          <a:bodyPr>
            <a:noAutofit/>
          </a:bodyPr>
          <a:lstStyle/>
          <a:p>
            <a:r>
              <a:rPr lang="en-US" sz="6000" b="1" dirty="0">
                <a:ln>
                  <a:solidFill>
                    <a:schemeClr val="tx1"/>
                  </a:solidFill>
                </a:ln>
                <a:solidFill>
                  <a:schemeClr val="bg1"/>
                </a:solidFill>
                <a:latin typeface="Century Gothic" pitchFamily="34" charset="0"/>
              </a:rPr>
              <a:t>1960s</a:t>
            </a:r>
            <a:endParaRPr lang="en-US" sz="6000" dirty="0">
              <a:ln>
                <a:solidFill>
                  <a:schemeClr val="tx1"/>
                </a:solidFill>
              </a:ln>
              <a:solidFill>
                <a:schemeClr val="bg1"/>
              </a:solidFill>
              <a:latin typeface="Century Gothic" pitchFamily="34" charset="0"/>
            </a:endParaRPr>
          </a:p>
        </p:txBody>
      </p:sp>
      <p:sp>
        <p:nvSpPr>
          <p:cNvPr id="7" name="Content Placeholder 6"/>
          <p:cNvSpPr>
            <a:spLocks noGrp="1"/>
          </p:cNvSpPr>
          <p:nvPr>
            <p:ph idx="1"/>
          </p:nvPr>
        </p:nvSpPr>
        <p:spPr>
          <a:xfrm>
            <a:off x="533400" y="2057400"/>
            <a:ext cx="8153400" cy="3581400"/>
          </a:xfrm>
          <a:solidFill>
            <a:schemeClr val="bg2">
              <a:lumMod val="10000"/>
              <a:alpha val="60000"/>
            </a:schemeClr>
          </a:solidFill>
        </p:spPr>
        <p:txBody>
          <a:bodyPr>
            <a:normAutofit/>
          </a:bodyPr>
          <a:lstStyle/>
          <a:p>
            <a:r>
              <a:rPr lang="en-US" sz="3800" dirty="0" smtClean="0">
                <a:solidFill>
                  <a:schemeClr val="bg1"/>
                </a:solidFill>
              </a:rPr>
              <a:t>The </a:t>
            </a:r>
            <a:r>
              <a:rPr lang="en-US" sz="3800" dirty="0">
                <a:solidFill>
                  <a:schemeClr val="bg1"/>
                </a:solidFill>
              </a:rPr>
              <a:t>successful landings of unmanned spacecraft of the surveyor series by the US and the Luna series by the USSR</a:t>
            </a:r>
            <a:r>
              <a:rPr lang="en-US" sz="3800" dirty="0" smtClean="0">
                <a:solidFill>
                  <a:schemeClr val="bg1"/>
                </a:solidFill>
              </a:rPr>
              <a:t>.</a:t>
            </a:r>
            <a:endParaRPr lang="en-US" sz="3800" dirty="0">
              <a:solidFill>
                <a:schemeClr val="bg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1" presetClass="entr" presetSubtype="0" fill="hold" grpId="0" nodeType="clickEffect">
                                  <p:stCondLst>
                                    <p:cond delay="0"/>
                                  </p:stCondLst>
                                  <p:iterate type="lt">
                                    <p:tmPct val="10000"/>
                                  </p:iterate>
                                  <p:childTnLst>
                                    <p:set>
                                      <p:cBhvr>
                                        <p:cTn id="6" dur="1" fill="hold">
                                          <p:stCondLst>
                                            <p:cond delay="0"/>
                                          </p:stCondLst>
                                        </p:cTn>
                                        <p:tgtEl>
                                          <p:spTgt spid="8"/>
                                        </p:tgtEl>
                                        <p:attrNameLst>
                                          <p:attrName>style.visibility</p:attrName>
                                        </p:attrNameLst>
                                      </p:cBhvr>
                                      <p:to>
                                        <p:strVal val="visible"/>
                                      </p:to>
                                    </p:set>
                                    <p:anim calcmode="lin" valueType="num">
                                      <p:cBhvr>
                                        <p:cTn id="7" dur="500" fill="hold"/>
                                        <p:tgtEl>
                                          <p:spTgt spid="8"/>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8"/>
                                        </p:tgtEl>
                                        <p:attrNameLst>
                                          <p:attrName>ppt_y</p:attrName>
                                        </p:attrNameLst>
                                      </p:cBhvr>
                                      <p:tavLst>
                                        <p:tav tm="0">
                                          <p:val>
                                            <p:strVal val="#ppt_y"/>
                                          </p:val>
                                        </p:tav>
                                        <p:tav tm="100000">
                                          <p:val>
                                            <p:strVal val="#ppt_y"/>
                                          </p:val>
                                        </p:tav>
                                      </p:tavLst>
                                    </p:anim>
                                    <p:anim calcmode="lin" valueType="num">
                                      <p:cBhvr>
                                        <p:cTn id="9" dur="500" fill="hold"/>
                                        <p:tgtEl>
                                          <p:spTgt spid="8"/>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8"/>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8"/>
                                        </p:tgtEl>
                                      </p:cBhvr>
                                    </p:animEffect>
                                  </p:childTnLst>
                                </p:cTn>
                              </p:par>
                            </p:childTnLst>
                          </p:cTn>
                        </p:par>
                      </p:childTnLst>
                    </p:cTn>
                  </p:par>
                  <p:par>
                    <p:cTn id="12" fill="hold">
                      <p:stCondLst>
                        <p:cond delay="indefinite"/>
                      </p:stCondLst>
                      <p:childTnLst>
                        <p:par>
                          <p:cTn id="13" fill="hold">
                            <p:stCondLst>
                              <p:cond delay="0"/>
                            </p:stCondLst>
                            <p:childTnLst>
                              <p:par>
                                <p:cTn id="14" presetID="47" presetClass="entr" presetSubtype="0" fill="hold" grpId="0" nodeType="clickEffect">
                                  <p:stCondLst>
                                    <p:cond delay="0"/>
                                  </p:stCondLst>
                                  <p:childTnLst>
                                    <p:set>
                                      <p:cBhvr>
                                        <p:cTn id="15" dur="1" fill="hold">
                                          <p:stCondLst>
                                            <p:cond delay="0"/>
                                          </p:stCondLst>
                                        </p:cTn>
                                        <p:tgtEl>
                                          <p:spTgt spid="7">
                                            <p:bg/>
                                          </p:spTgt>
                                        </p:tgtEl>
                                        <p:attrNameLst>
                                          <p:attrName>style.visibility</p:attrName>
                                        </p:attrNameLst>
                                      </p:cBhvr>
                                      <p:to>
                                        <p:strVal val="visible"/>
                                      </p:to>
                                    </p:set>
                                    <p:animEffect transition="in" filter="fade">
                                      <p:cBhvr>
                                        <p:cTn id="16" dur="500"/>
                                        <p:tgtEl>
                                          <p:spTgt spid="7">
                                            <p:bg/>
                                          </p:spTgt>
                                        </p:tgtEl>
                                      </p:cBhvr>
                                    </p:animEffect>
                                    <p:anim calcmode="lin" valueType="num">
                                      <p:cBhvr>
                                        <p:cTn id="17" dur="500" fill="hold"/>
                                        <p:tgtEl>
                                          <p:spTgt spid="7">
                                            <p:bg/>
                                          </p:spTgt>
                                        </p:tgtEl>
                                        <p:attrNameLst>
                                          <p:attrName>ppt_x</p:attrName>
                                        </p:attrNameLst>
                                      </p:cBhvr>
                                      <p:tavLst>
                                        <p:tav tm="0">
                                          <p:val>
                                            <p:strVal val="#ppt_x"/>
                                          </p:val>
                                        </p:tav>
                                        <p:tav tm="100000">
                                          <p:val>
                                            <p:strVal val="#ppt_x"/>
                                          </p:val>
                                        </p:tav>
                                      </p:tavLst>
                                    </p:anim>
                                    <p:anim calcmode="lin" valueType="num">
                                      <p:cBhvr>
                                        <p:cTn id="18" dur="500" fill="hold"/>
                                        <p:tgtEl>
                                          <p:spTgt spid="7">
                                            <p:bg/>
                                          </p:spTgt>
                                        </p:tgtEl>
                                        <p:attrNameLst>
                                          <p:attrName>ppt_y</p:attrName>
                                        </p:attrNameLst>
                                      </p:cBhvr>
                                      <p:tavLst>
                                        <p:tav tm="0">
                                          <p:val>
                                            <p:strVal val="#ppt_y-.1"/>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47" presetClass="entr" presetSubtype="0" fill="hold" grpId="0" nodeType="clickEffect">
                                  <p:stCondLst>
                                    <p:cond delay="0"/>
                                  </p:stCondLst>
                                  <p:childTnLst>
                                    <p:set>
                                      <p:cBhvr>
                                        <p:cTn id="22" dur="1" fill="hold">
                                          <p:stCondLst>
                                            <p:cond delay="0"/>
                                          </p:stCondLst>
                                        </p:cTn>
                                        <p:tgtEl>
                                          <p:spTgt spid="7">
                                            <p:txEl>
                                              <p:pRg st="0" end="0"/>
                                            </p:txEl>
                                          </p:spTgt>
                                        </p:tgtEl>
                                        <p:attrNameLst>
                                          <p:attrName>style.visibility</p:attrName>
                                        </p:attrNameLst>
                                      </p:cBhvr>
                                      <p:to>
                                        <p:strVal val="visible"/>
                                      </p:to>
                                    </p:set>
                                    <p:animEffect transition="in" filter="fade">
                                      <p:cBhvr>
                                        <p:cTn id="23" dur="500"/>
                                        <p:tgtEl>
                                          <p:spTgt spid="7">
                                            <p:txEl>
                                              <p:pRg st="0" end="0"/>
                                            </p:txEl>
                                          </p:spTgt>
                                        </p:tgtEl>
                                      </p:cBhvr>
                                    </p:animEffect>
                                    <p:anim calcmode="lin" valueType="num">
                                      <p:cBhvr>
                                        <p:cTn id="24"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p:cTn id="25" dur="500" fill="hold"/>
                                        <p:tgtEl>
                                          <p:spTgt spid="7">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7" grpId="0" build="p" animBg="1"/>
    </p:bldLst>
  </p:timing>
</p:sld>
</file>

<file path=ppt/slides/slide17.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tile tx="0" ty="0" sx="100000" sy="100000" flip="none" algn="tl"/>
        </a:blipFill>
        <a:effectLst/>
      </p:bgPr>
    </p:bg>
    <p:spTree>
      <p:nvGrpSpPr>
        <p:cNvPr id="1" name=""/>
        <p:cNvGrpSpPr/>
        <p:nvPr/>
      </p:nvGrpSpPr>
      <p:grpSpPr>
        <a:xfrm>
          <a:off x="0" y="0"/>
          <a:ext cx="0" cy="0"/>
          <a:chOff x="0" y="0"/>
          <a:chExt cx="0" cy="0"/>
        </a:xfrm>
      </p:grpSpPr>
      <p:sp>
        <p:nvSpPr>
          <p:cNvPr id="8" name="Title 7"/>
          <p:cNvSpPr>
            <a:spLocks noGrp="1"/>
          </p:cNvSpPr>
          <p:nvPr>
            <p:ph type="title"/>
          </p:nvPr>
        </p:nvSpPr>
        <p:spPr>
          <a:gradFill flip="none" rotWithShape="1">
            <a:gsLst>
              <a:gs pos="0">
                <a:schemeClr val="bg1"/>
              </a:gs>
              <a:gs pos="25000">
                <a:srgbClr val="21D6E0"/>
              </a:gs>
              <a:gs pos="75000">
                <a:srgbClr val="0087E6"/>
              </a:gs>
              <a:gs pos="100000">
                <a:srgbClr val="005CBF"/>
              </a:gs>
            </a:gsLst>
            <a:lin ang="5400000" scaled="0"/>
            <a:tileRect/>
          </a:gradFill>
        </p:spPr>
        <p:txBody>
          <a:bodyPr>
            <a:noAutofit/>
          </a:bodyPr>
          <a:lstStyle/>
          <a:p>
            <a:r>
              <a:rPr lang="en-US" sz="6000" b="1" dirty="0">
                <a:ln>
                  <a:solidFill>
                    <a:schemeClr val="tx1"/>
                  </a:solidFill>
                </a:ln>
                <a:solidFill>
                  <a:schemeClr val="bg1"/>
                </a:solidFill>
                <a:latin typeface="Century Gothic" pitchFamily="34" charset="0"/>
              </a:rPr>
              <a:t>1960s</a:t>
            </a:r>
            <a:endParaRPr lang="en-US" sz="6000" dirty="0">
              <a:ln>
                <a:solidFill>
                  <a:schemeClr val="tx1"/>
                </a:solidFill>
              </a:ln>
              <a:solidFill>
                <a:schemeClr val="bg1"/>
              </a:solidFill>
              <a:latin typeface="Century Gothic" pitchFamily="34" charset="0"/>
            </a:endParaRPr>
          </a:p>
        </p:txBody>
      </p:sp>
      <p:sp>
        <p:nvSpPr>
          <p:cNvPr id="7" name="Content Placeholder 6"/>
          <p:cNvSpPr>
            <a:spLocks noGrp="1"/>
          </p:cNvSpPr>
          <p:nvPr>
            <p:ph idx="1"/>
          </p:nvPr>
        </p:nvSpPr>
        <p:spPr>
          <a:solidFill>
            <a:schemeClr val="bg2">
              <a:lumMod val="10000"/>
              <a:alpha val="60000"/>
            </a:schemeClr>
          </a:solidFill>
        </p:spPr>
        <p:txBody>
          <a:bodyPr>
            <a:normAutofit/>
          </a:bodyPr>
          <a:lstStyle/>
          <a:p>
            <a:r>
              <a:rPr lang="en-US" sz="3800" dirty="0" smtClean="0">
                <a:solidFill>
                  <a:schemeClr val="bg1"/>
                </a:solidFill>
              </a:rPr>
              <a:t>Finally, the manned landings on the lunar surface as part of the US </a:t>
            </a:r>
            <a:r>
              <a:rPr lang="en-US" sz="3800" dirty="0">
                <a:solidFill>
                  <a:schemeClr val="bg1"/>
                </a:solidFill>
              </a:rPr>
              <a:t>Apollo program made </a:t>
            </a:r>
            <a:r>
              <a:rPr lang="en-US" sz="3800" dirty="0" smtClean="0">
                <a:solidFill>
                  <a:schemeClr val="bg1"/>
                </a:solidFill>
              </a:rPr>
              <a:t>direct measurement </a:t>
            </a:r>
            <a:r>
              <a:rPr lang="en-US" sz="3800" dirty="0">
                <a:solidFill>
                  <a:schemeClr val="bg1"/>
                </a:solidFill>
              </a:rPr>
              <a:t>of the physical and chemical properties of the moon a reality.</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1" presetClass="entr" presetSubtype="0" fill="hold" grpId="0" nodeType="clickEffect">
                                  <p:stCondLst>
                                    <p:cond delay="0"/>
                                  </p:stCondLst>
                                  <p:iterate type="lt">
                                    <p:tmPct val="10000"/>
                                  </p:iterate>
                                  <p:childTnLst>
                                    <p:set>
                                      <p:cBhvr>
                                        <p:cTn id="6" dur="1" fill="hold">
                                          <p:stCondLst>
                                            <p:cond delay="0"/>
                                          </p:stCondLst>
                                        </p:cTn>
                                        <p:tgtEl>
                                          <p:spTgt spid="8"/>
                                        </p:tgtEl>
                                        <p:attrNameLst>
                                          <p:attrName>style.visibility</p:attrName>
                                        </p:attrNameLst>
                                      </p:cBhvr>
                                      <p:to>
                                        <p:strVal val="visible"/>
                                      </p:to>
                                    </p:set>
                                    <p:anim calcmode="lin" valueType="num">
                                      <p:cBhvr>
                                        <p:cTn id="7" dur="500" fill="hold"/>
                                        <p:tgtEl>
                                          <p:spTgt spid="8"/>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8"/>
                                        </p:tgtEl>
                                        <p:attrNameLst>
                                          <p:attrName>ppt_y</p:attrName>
                                        </p:attrNameLst>
                                      </p:cBhvr>
                                      <p:tavLst>
                                        <p:tav tm="0">
                                          <p:val>
                                            <p:strVal val="#ppt_y"/>
                                          </p:val>
                                        </p:tav>
                                        <p:tav tm="100000">
                                          <p:val>
                                            <p:strVal val="#ppt_y"/>
                                          </p:val>
                                        </p:tav>
                                      </p:tavLst>
                                    </p:anim>
                                    <p:anim calcmode="lin" valueType="num">
                                      <p:cBhvr>
                                        <p:cTn id="9" dur="500" fill="hold"/>
                                        <p:tgtEl>
                                          <p:spTgt spid="8"/>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8"/>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8"/>
                                        </p:tgtEl>
                                      </p:cBhvr>
                                    </p:animEffect>
                                  </p:childTnLst>
                                </p:cTn>
                              </p:par>
                            </p:childTnLst>
                          </p:cTn>
                        </p:par>
                      </p:childTnLst>
                    </p:cTn>
                  </p:par>
                  <p:par>
                    <p:cTn id="12" fill="hold">
                      <p:stCondLst>
                        <p:cond delay="indefinite"/>
                      </p:stCondLst>
                      <p:childTnLst>
                        <p:par>
                          <p:cTn id="13" fill="hold">
                            <p:stCondLst>
                              <p:cond delay="0"/>
                            </p:stCondLst>
                            <p:childTnLst>
                              <p:par>
                                <p:cTn id="14" presetID="47" presetClass="entr" presetSubtype="0" fill="hold" grpId="0" nodeType="clickEffect">
                                  <p:stCondLst>
                                    <p:cond delay="0"/>
                                  </p:stCondLst>
                                  <p:childTnLst>
                                    <p:set>
                                      <p:cBhvr>
                                        <p:cTn id="15" dur="1" fill="hold">
                                          <p:stCondLst>
                                            <p:cond delay="0"/>
                                          </p:stCondLst>
                                        </p:cTn>
                                        <p:tgtEl>
                                          <p:spTgt spid="7">
                                            <p:bg/>
                                          </p:spTgt>
                                        </p:tgtEl>
                                        <p:attrNameLst>
                                          <p:attrName>style.visibility</p:attrName>
                                        </p:attrNameLst>
                                      </p:cBhvr>
                                      <p:to>
                                        <p:strVal val="visible"/>
                                      </p:to>
                                    </p:set>
                                    <p:animEffect transition="in" filter="fade">
                                      <p:cBhvr>
                                        <p:cTn id="16" dur="500"/>
                                        <p:tgtEl>
                                          <p:spTgt spid="7">
                                            <p:bg/>
                                          </p:spTgt>
                                        </p:tgtEl>
                                      </p:cBhvr>
                                    </p:animEffect>
                                    <p:anim calcmode="lin" valueType="num">
                                      <p:cBhvr>
                                        <p:cTn id="17" dur="500" fill="hold"/>
                                        <p:tgtEl>
                                          <p:spTgt spid="7">
                                            <p:bg/>
                                          </p:spTgt>
                                        </p:tgtEl>
                                        <p:attrNameLst>
                                          <p:attrName>ppt_x</p:attrName>
                                        </p:attrNameLst>
                                      </p:cBhvr>
                                      <p:tavLst>
                                        <p:tav tm="0">
                                          <p:val>
                                            <p:strVal val="#ppt_x"/>
                                          </p:val>
                                        </p:tav>
                                        <p:tav tm="100000">
                                          <p:val>
                                            <p:strVal val="#ppt_x"/>
                                          </p:val>
                                        </p:tav>
                                      </p:tavLst>
                                    </p:anim>
                                    <p:anim calcmode="lin" valueType="num">
                                      <p:cBhvr>
                                        <p:cTn id="18" dur="500" fill="hold"/>
                                        <p:tgtEl>
                                          <p:spTgt spid="7">
                                            <p:bg/>
                                          </p:spTgt>
                                        </p:tgtEl>
                                        <p:attrNameLst>
                                          <p:attrName>ppt_y</p:attrName>
                                        </p:attrNameLst>
                                      </p:cBhvr>
                                      <p:tavLst>
                                        <p:tav tm="0">
                                          <p:val>
                                            <p:strVal val="#ppt_y-.1"/>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47" presetClass="entr" presetSubtype="0" fill="hold" grpId="0" nodeType="clickEffect">
                                  <p:stCondLst>
                                    <p:cond delay="0"/>
                                  </p:stCondLst>
                                  <p:childTnLst>
                                    <p:set>
                                      <p:cBhvr>
                                        <p:cTn id="22" dur="1" fill="hold">
                                          <p:stCondLst>
                                            <p:cond delay="0"/>
                                          </p:stCondLst>
                                        </p:cTn>
                                        <p:tgtEl>
                                          <p:spTgt spid="7">
                                            <p:txEl>
                                              <p:pRg st="0" end="0"/>
                                            </p:txEl>
                                          </p:spTgt>
                                        </p:tgtEl>
                                        <p:attrNameLst>
                                          <p:attrName>style.visibility</p:attrName>
                                        </p:attrNameLst>
                                      </p:cBhvr>
                                      <p:to>
                                        <p:strVal val="visible"/>
                                      </p:to>
                                    </p:set>
                                    <p:animEffect transition="in" filter="fade">
                                      <p:cBhvr>
                                        <p:cTn id="23" dur="500"/>
                                        <p:tgtEl>
                                          <p:spTgt spid="7">
                                            <p:txEl>
                                              <p:pRg st="0" end="0"/>
                                            </p:txEl>
                                          </p:spTgt>
                                        </p:tgtEl>
                                      </p:cBhvr>
                                    </p:animEffect>
                                    <p:anim calcmode="lin" valueType="num">
                                      <p:cBhvr>
                                        <p:cTn id="24"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p:cTn id="25" dur="500" fill="hold"/>
                                        <p:tgtEl>
                                          <p:spTgt spid="7">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7" grpId="0" build="p" animBg="1"/>
    </p:bldLst>
  </p:timing>
</p:sld>
</file>

<file path=ppt/slides/slide18.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tile tx="0" ty="0" sx="100000" sy="100000" flip="none" algn="tl"/>
        </a:blipFill>
        <a:effectLst/>
      </p:bgPr>
    </p:bg>
    <p:spTree>
      <p:nvGrpSpPr>
        <p:cNvPr id="1" name=""/>
        <p:cNvGrpSpPr/>
        <p:nvPr/>
      </p:nvGrpSpPr>
      <p:grpSpPr>
        <a:xfrm>
          <a:off x="0" y="0"/>
          <a:ext cx="0" cy="0"/>
          <a:chOff x="0" y="0"/>
          <a:chExt cx="0" cy="0"/>
        </a:xfrm>
      </p:grpSpPr>
      <p:sp>
        <p:nvSpPr>
          <p:cNvPr id="8" name="Title 7"/>
          <p:cNvSpPr>
            <a:spLocks noGrp="1"/>
          </p:cNvSpPr>
          <p:nvPr>
            <p:ph type="title"/>
          </p:nvPr>
        </p:nvSpPr>
        <p:spPr>
          <a:gradFill>
            <a:gsLst>
              <a:gs pos="0">
                <a:schemeClr val="bg1"/>
              </a:gs>
              <a:gs pos="25000">
                <a:srgbClr val="21D6E0"/>
              </a:gs>
              <a:gs pos="75000">
                <a:srgbClr val="0087E6"/>
              </a:gs>
              <a:gs pos="100000">
                <a:srgbClr val="005CBF"/>
              </a:gs>
            </a:gsLst>
            <a:lin ang="5400000" scaled="0"/>
          </a:gradFill>
        </p:spPr>
        <p:txBody>
          <a:bodyPr>
            <a:noAutofit/>
          </a:bodyPr>
          <a:lstStyle/>
          <a:p>
            <a:r>
              <a:rPr lang="en-US" sz="3200" b="1" dirty="0">
                <a:ln>
                  <a:solidFill>
                    <a:schemeClr val="tx1"/>
                  </a:solidFill>
                </a:ln>
                <a:solidFill>
                  <a:schemeClr val="bg1"/>
                </a:solidFill>
                <a:latin typeface="Century Gothic" pitchFamily="34" charset="0"/>
              </a:rPr>
              <a:t>What are the findings of </a:t>
            </a:r>
            <a:r>
              <a:rPr lang="en-US" sz="3200" b="1" dirty="0" smtClean="0">
                <a:ln>
                  <a:solidFill>
                    <a:schemeClr val="tx1"/>
                  </a:solidFill>
                </a:ln>
                <a:solidFill>
                  <a:schemeClr val="bg1"/>
                </a:solidFill>
                <a:latin typeface="Century Gothic" pitchFamily="34" charset="0"/>
              </a:rPr>
              <a:t>the Lunar </a:t>
            </a:r>
            <a:r>
              <a:rPr lang="en-US" sz="3200" b="1" dirty="0" smtClean="0">
                <a:ln>
                  <a:solidFill>
                    <a:schemeClr val="tx1"/>
                  </a:solidFill>
                </a:ln>
                <a:solidFill>
                  <a:schemeClr val="bg1"/>
                </a:solidFill>
                <a:latin typeface="Century Gothic" pitchFamily="34" charset="0"/>
              </a:rPr>
              <a:t>explorations?</a:t>
            </a:r>
            <a:endParaRPr lang="en-US" sz="3200" dirty="0">
              <a:ln>
                <a:solidFill>
                  <a:schemeClr val="tx1"/>
                </a:solidFill>
              </a:ln>
              <a:solidFill>
                <a:schemeClr val="bg1"/>
              </a:solidFill>
              <a:latin typeface="Century Gothic" pitchFamily="34" charset="0"/>
            </a:endParaRPr>
          </a:p>
        </p:txBody>
      </p:sp>
      <p:sp>
        <p:nvSpPr>
          <p:cNvPr id="7" name="Content Placeholder 6"/>
          <p:cNvSpPr>
            <a:spLocks noGrp="1"/>
          </p:cNvSpPr>
          <p:nvPr>
            <p:ph idx="1"/>
          </p:nvPr>
        </p:nvSpPr>
        <p:spPr>
          <a:solidFill>
            <a:schemeClr val="bg2">
              <a:lumMod val="10000"/>
              <a:alpha val="60000"/>
            </a:schemeClr>
          </a:solidFill>
        </p:spPr>
        <p:txBody>
          <a:bodyPr>
            <a:normAutofit/>
          </a:bodyPr>
          <a:lstStyle/>
          <a:p>
            <a:r>
              <a:rPr lang="en-US" sz="4000" dirty="0">
                <a:solidFill>
                  <a:schemeClr val="bg1"/>
                </a:solidFill>
              </a:rPr>
              <a:t>The moon is about 4.6 million years old, or about the same as the age of the earth and probably the rest of the solar system by measuring the lunar rocks.</a:t>
            </a:r>
          </a:p>
          <a:p>
            <a:pPr>
              <a:buNone/>
            </a:pPr>
            <a:endParaRPr lang="en-US" sz="4000" dirty="0">
              <a:solidFill>
                <a:schemeClr val="bg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1" presetClass="entr" presetSubtype="0" fill="hold" grpId="0" nodeType="clickEffect">
                                  <p:stCondLst>
                                    <p:cond delay="0"/>
                                  </p:stCondLst>
                                  <p:iterate type="lt">
                                    <p:tmPct val="10000"/>
                                  </p:iterate>
                                  <p:childTnLst>
                                    <p:set>
                                      <p:cBhvr>
                                        <p:cTn id="6" dur="1" fill="hold">
                                          <p:stCondLst>
                                            <p:cond delay="0"/>
                                          </p:stCondLst>
                                        </p:cTn>
                                        <p:tgtEl>
                                          <p:spTgt spid="8"/>
                                        </p:tgtEl>
                                        <p:attrNameLst>
                                          <p:attrName>style.visibility</p:attrName>
                                        </p:attrNameLst>
                                      </p:cBhvr>
                                      <p:to>
                                        <p:strVal val="visible"/>
                                      </p:to>
                                    </p:set>
                                    <p:anim calcmode="lin" valueType="num">
                                      <p:cBhvr>
                                        <p:cTn id="7" dur="500" fill="hold"/>
                                        <p:tgtEl>
                                          <p:spTgt spid="8"/>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8"/>
                                        </p:tgtEl>
                                        <p:attrNameLst>
                                          <p:attrName>ppt_y</p:attrName>
                                        </p:attrNameLst>
                                      </p:cBhvr>
                                      <p:tavLst>
                                        <p:tav tm="0">
                                          <p:val>
                                            <p:strVal val="#ppt_y"/>
                                          </p:val>
                                        </p:tav>
                                        <p:tav tm="100000">
                                          <p:val>
                                            <p:strVal val="#ppt_y"/>
                                          </p:val>
                                        </p:tav>
                                      </p:tavLst>
                                    </p:anim>
                                    <p:anim calcmode="lin" valueType="num">
                                      <p:cBhvr>
                                        <p:cTn id="9" dur="500" fill="hold"/>
                                        <p:tgtEl>
                                          <p:spTgt spid="8"/>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8"/>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8"/>
                                        </p:tgtEl>
                                      </p:cBhvr>
                                    </p:animEffect>
                                  </p:childTnLst>
                                </p:cTn>
                              </p:par>
                            </p:childTnLst>
                          </p:cTn>
                        </p:par>
                      </p:childTnLst>
                    </p:cTn>
                  </p:par>
                  <p:par>
                    <p:cTn id="12" fill="hold">
                      <p:stCondLst>
                        <p:cond delay="indefinite"/>
                      </p:stCondLst>
                      <p:childTnLst>
                        <p:par>
                          <p:cTn id="13" fill="hold">
                            <p:stCondLst>
                              <p:cond delay="0"/>
                            </p:stCondLst>
                            <p:childTnLst>
                              <p:par>
                                <p:cTn id="14" presetID="47" presetClass="entr" presetSubtype="0" fill="hold" grpId="0" nodeType="clickEffect">
                                  <p:stCondLst>
                                    <p:cond delay="0"/>
                                  </p:stCondLst>
                                  <p:childTnLst>
                                    <p:set>
                                      <p:cBhvr>
                                        <p:cTn id="15" dur="1" fill="hold">
                                          <p:stCondLst>
                                            <p:cond delay="0"/>
                                          </p:stCondLst>
                                        </p:cTn>
                                        <p:tgtEl>
                                          <p:spTgt spid="7">
                                            <p:bg/>
                                          </p:spTgt>
                                        </p:tgtEl>
                                        <p:attrNameLst>
                                          <p:attrName>style.visibility</p:attrName>
                                        </p:attrNameLst>
                                      </p:cBhvr>
                                      <p:to>
                                        <p:strVal val="visible"/>
                                      </p:to>
                                    </p:set>
                                    <p:animEffect transition="in" filter="fade">
                                      <p:cBhvr>
                                        <p:cTn id="16" dur="500"/>
                                        <p:tgtEl>
                                          <p:spTgt spid="7">
                                            <p:bg/>
                                          </p:spTgt>
                                        </p:tgtEl>
                                      </p:cBhvr>
                                    </p:animEffect>
                                    <p:anim calcmode="lin" valueType="num">
                                      <p:cBhvr>
                                        <p:cTn id="17" dur="500" fill="hold"/>
                                        <p:tgtEl>
                                          <p:spTgt spid="7">
                                            <p:bg/>
                                          </p:spTgt>
                                        </p:tgtEl>
                                        <p:attrNameLst>
                                          <p:attrName>ppt_x</p:attrName>
                                        </p:attrNameLst>
                                      </p:cBhvr>
                                      <p:tavLst>
                                        <p:tav tm="0">
                                          <p:val>
                                            <p:strVal val="#ppt_x"/>
                                          </p:val>
                                        </p:tav>
                                        <p:tav tm="100000">
                                          <p:val>
                                            <p:strVal val="#ppt_x"/>
                                          </p:val>
                                        </p:tav>
                                      </p:tavLst>
                                    </p:anim>
                                    <p:anim calcmode="lin" valueType="num">
                                      <p:cBhvr>
                                        <p:cTn id="18" dur="500" fill="hold"/>
                                        <p:tgtEl>
                                          <p:spTgt spid="7">
                                            <p:bg/>
                                          </p:spTgt>
                                        </p:tgtEl>
                                        <p:attrNameLst>
                                          <p:attrName>ppt_y</p:attrName>
                                        </p:attrNameLst>
                                      </p:cBhvr>
                                      <p:tavLst>
                                        <p:tav tm="0">
                                          <p:val>
                                            <p:strVal val="#ppt_y-.1"/>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47" presetClass="entr" presetSubtype="0" fill="hold" grpId="0" nodeType="clickEffect">
                                  <p:stCondLst>
                                    <p:cond delay="0"/>
                                  </p:stCondLst>
                                  <p:childTnLst>
                                    <p:set>
                                      <p:cBhvr>
                                        <p:cTn id="22" dur="1" fill="hold">
                                          <p:stCondLst>
                                            <p:cond delay="0"/>
                                          </p:stCondLst>
                                        </p:cTn>
                                        <p:tgtEl>
                                          <p:spTgt spid="7">
                                            <p:txEl>
                                              <p:pRg st="0" end="0"/>
                                            </p:txEl>
                                          </p:spTgt>
                                        </p:tgtEl>
                                        <p:attrNameLst>
                                          <p:attrName>style.visibility</p:attrName>
                                        </p:attrNameLst>
                                      </p:cBhvr>
                                      <p:to>
                                        <p:strVal val="visible"/>
                                      </p:to>
                                    </p:set>
                                    <p:animEffect transition="in" filter="fade">
                                      <p:cBhvr>
                                        <p:cTn id="23" dur="500"/>
                                        <p:tgtEl>
                                          <p:spTgt spid="7">
                                            <p:txEl>
                                              <p:pRg st="0" end="0"/>
                                            </p:txEl>
                                          </p:spTgt>
                                        </p:tgtEl>
                                      </p:cBhvr>
                                    </p:animEffect>
                                    <p:anim calcmode="lin" valueType="num">
                                      <p:cBhvr>
                                        <p:cTn id="24"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p:cTn id="25" dur="500" fill="hold"/>
                                        <p:tgtEl>
                                          <p:spTgt spid="7">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7" grpId="0" build="p" animBg="1"/>
    </p:bldLst>
  </p:timing>
</p:sld>
</file>

<file path=ppt/slides/slide19.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tile tx="0" ty="0" sx="100000" sy="100000" flip="none" algn="tl"/>
        </a:blipFill>
        <a:effectLst/>
      </p:bgPr>
    </p:bg>
    <p:spTree>
      <p:nvGrpSpPr>
        <p:cNvPr id="1" name=""/>
        <p:cNvGrpSpPr/>
        <p:nvPr/>
      </p:nvGrpSpPr>
      <p:grpSpPr>
        <a:xfrm>
          <a:off x="0" y="0"/>
          <a:ext cx="0" cy="0"/>
          <a:chOff x="0" y="0"/>
          <a:chExt cx="0" cy="0"/>
        </a:xfrm>
      </p:grpSpPr>
      <p:sp>
        <p:nvSpPr>
          <p:cNvPr id="8" name="Title 7"/>
          <p:cNvSpPr>
            <a:spLocks noGrp="1"/>
          </p:cNvSpPr>
          <p:nvPr>
            <p:ph type="title"/>
          </p:nvPr>
        </p:nvSpPr>
        <p:spPr>
          <a:gradFill>
            <a:gsLst>
              <a:gs pos="0">
                <a:schemeClr val="bg1"/>
              </a:gs>
              <a:gs pos="25000">
                <a:srgbClr val="21D6E0"/>
              </a:gs>
              <a:gs pos="75000">
                <a:srgbClr val="0087E6"/>
              </a:gs>
              <a:gs pos="100000">
                <a:srgbClr val="005CBF"/>
              </a:gs>
            </a:gsLst>
            <a:lin ang="5400000" scaled="0"/>
          </a:gradFill>
        </p:spPr>
        <p:txBody>
          <a:bodyPr>
            <a:noAutofit/>
          </a:bodyPr>
          <a:lstStyle/>
          <a:p>
            <a:r>
              <a:rPr lang="en-US" sz="3200" b="1" dirty="0">
                <a:ln>
                  <a:solidFill>
                    <a:schemeClr val="tx1"/>
                  </a:solidFill>
                </a:ln>
                <a:solidFill>
                  <a:schemeClr val="bg1"/>
                </a:solidFill>
                <a:latin typeface="Century Gothic" pitchFamily="34" charset="0"/>
              </a:rPr>
              <a:t>What are the findings of </a:t>
            </a:r>
            <a:r>
              <a:rPr lang="en-US" sz="3200" b="1" dirty="0" smtClean="0">
                <a:ln>
                  <a:solidFill>
                    <a:schemeClr val="tx1"/>
                  </a:solidFill>
                </a:ln>
                <a:solidFill>
                  <a:schemeClr val="bg1"/>
                </a:solidFill>
                <a:latin typeface="Century Gothic" pitchFamily="34" charset="0"/>
              </a:rPr>
              <a:t>the Lunar </a:t>
            </a:r>
            <a:r>
              <a:rPr lang="en-US" sz="3200" b="1" dirty="0" smtClean="0">
                <a:ln>
                  <a:solidFill>
                    <a:schemeClr val="tx1"/>
                  </a:solidFill>
                </a:ln>
                <a:solidFill>
                  <a:schemeClr val="bg1"/>
                </a:solidFill>
                <a:latin typeface="Century Gothic" pitchFamily="34" charset="0"/>
              </a:rPr>
              <a:t>explorations?</a:t>
            </a:r>
            <a:endParaRPr lang="en-US" sz="3200" dirty="0">
              <a:ln>
                <a:solidFill>
                  <a:schemeClr val="tx1"/>
                </a:solidFill>
              </a:ln>
              <a:solidFill>
                <a:schemeClr val="bg1"/>
              </a:solidFill>
              <a:latin typeface="Century Gothic" pitchFamily="34" charset="0"/>
            </a:endParaRPr>
          </a:p>
        </p:txBody>
      </p:sp>
      <p:sp>
        <p:nvSpPr>
          <p:cNvPr id="7" name="Content Placeholder 6"/>
          <p:cNvSpPr>
            <a:spLocks noGrp="1"/>
          </p:cNvSpPr>
          <p:nvPr>
            <p:ph sz="half" idx="1"/>
          </p:nvPr>
        </p:nvSpPr>
        <p:spPr>
          <a:noFill/>
        </p:spPr>
        <p:txBody>
          <a:bodyPr>
            <a:noAutofit/>
          </a:bodyPr>
          <a:lstStyle/>
          <a:p>
            <a:r>
              <a:rPr lang="en-US" sz="3600" dirty="0" smtClean="0">
                <a:solidFill>
                  <a:schemeClr val="bg1"/>
                </a:solidFill>
              </a:rPr>
              <a:t>Rocks </a:t>
            </a:r>
            <a:r>
              <a:rPr lang="en-US" sz="3600" dirty="0">
                <a:solidFill>
                  <a:schemeClr val="bg1"/>
                </a:solidFill>
              </a:rPr>
              <a:t>from the </a:t>
            </a:r>
            <a:r>
              <a:rPr lang="en-US" sz="3600" b="1" u="sng" dirty="0">
                <a:solidFill>
                  <a:srgbClr val="FFC000"/>
                </a:solidFill>
              </a:rPr>
              <a:t>lunar </a:t>
            </a:r>
            <a:r>
              <a:rPr lang="en-US" sz="3600" b="1" u="sng" dirty="0" err="1">
                <a:solidFill>
                  <a:srgbClr val="FFC000"/>
                </a:solidFill>
              </a:rPr>
              <a:t>maria</a:t>
            </a:r>
            <a:r>
              <a:rPr lang="en-US" sz="3600" b="1" u="sng" dirty="0">
                <a:solidFill>
                  <a:srgbClr val="FFC000"/>
                </a:solidFill>
              </a:rPr>
              <a:t> </a:t>
            </a:r>
            <a:r>
              <a:rPr lang="en-US" sz="3600" dirty="0">
                <a:solidFill>
                  <a:schemeClr val="bg1"/>
                </a:solidFill>
              </a:rPr>
              <a:t>were formed when molten rock solidified between 3.16 to 3.960 M years ago.</a:t>
            </a:r>
          </a:p>
        </p:txBody>
      </p:sp>
      <p:sp>
        <p:nvSpPr>
          <p:cNvPr id="4" name="Content Placeholder 3"/>
          <p:cNvSpPr>
            <a:spLocks noGrp="1"/>
          </p:cNvSpPr>
          <p:nvPr>
            <p:ph sz="half" idx="2"/>
          </p:nvPr>
        </p:nvSpPr>
        <p:spPr>
          <a:solidFill>
            <a:schemeClr val="bg2">
              <a:lumMod val="10000"/>
              <a:alpha val="60000"/>
            </a:schemeClr>
          </a:solidFill>
        </p:spPr>
        <p:txBody>
          <a:bodyPr>
            <a:normAutofit/>
          </a:bodyPr>
          <a:lstStyle/>
          <a:p>
            <a:endParaRPr lang="en-US" dirty="0"/>
          </a:p>
        </p:txBody>
      </p:sp>
      <p:pic>
        <p:nvPicPr>
          <p:cNvPr id="6146" name="Picture 2" descr="C:\Users\TOSHIBA\Documents\My Dropbox\NatSci2\lunar maria.jpg"/>
          <p:cNvPicPr>
            <a:picLocks noChangeAspect="1" noChangeArrowheads="1"/>
          </p:cNvPicPr>
          <p:nvPr/>
        </p:nvPicPr>
        <p:blipFill>
          <a:blip r:embed="rId3" cstate="print"/>
          <a:srcRect/>
          <a:stretch>
            <a:fillRect/>
          </a:stretch>
        </p:blipFill>
        <p:spPr bwMode="auto">
          <a:xfrm>
            <a:off x="4800600" y="1828800"/>
            <a:ext cx="3770721" cy="3810000"/>
          </a:xfrm>
          <a:prstGeom prst="rect">
            <a:avLst/>
          </a:prstGeom>
          <a:noFill/>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1" presetClass="entr" presetSubtype="0" fill="hold" grpId="0" nodeType="clickEffect">
                                  <p:stCondLst>
                                    <p:cond delay="0"/>
                                  </p:stCondLst>
                                  <p:iterate type="lt">
                                    <p:tmPct val="10000"/>
                                  </p:iterate>
                                  <p:childTnLst>
                                    <p:set>
                                      <p:cBhvr>
                                        <p:cTn id="6" dur="1" fill="hold">
                                          <p:stCondLst>
                                            <p:cond delay="0"/>
                                          </p:stCondLst>
                                        </p:cTn>
                                        <p:tgtEl>
                                          <p:spTgt spid="8"/>
                                        </p:tgtEl>
                                        <p:attrNameLst>
                                          <p:attrName>style.visibility</p:attrName>
                                        </p:attrNameLst>
                                      </p:cBhvr>
                                      <p:to>
                                        <p:strVal val="visible"/>
                                      </p:to>
                                    </p:set>
                                    <p:anim calcmode="lin" valueType="num">
                                      <p:cBhvr>
                                        <p:cTn id="7" dur="500" fill="hold"/>
                                        <p:tgtEl>
                                          <p:spTgt spid="8"/>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8"/>
                                        </p:tgtEl>
                                        <p:attrNameLst>
                                          <p:attrName>ppt_y</p:attrName>
                                        </p:attrNameLst>
                                      </p:cBhvr>
                                      <p:tavLst>
                                        <p:tav tm="0">
                                          <p:val>
                                            <p:strVal val="#ppt_y"/>
                                          </p:val>
                                        </p:tav>
                                        <p:tav tm="100000">
                                          <p:val>
                                            <p:strVal val="#ppt_y"/>
                                          </p:val>
                                        </p:tav>
                                      </p:tavLst>
                                    </p:anim>
                                    <p:anim calcmode="lin" valueType="num">
                                      <p:cBhvr>
                                        <p:cTn id="9" dur="500" fill="hold"/>
                                        <p:tgtEl>
                                          <p:spTgt spid="8"/>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8"/>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8"/>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nodeType="clickEffect">
                                  <p:stCondLst>
                                    <p:cond delay="0"/>
                                  </p:stCondLst>
                                  <p:childTnLst>
                                    <p:set>
                                      <p:cBhvr>
                                        <p:cTn id="15" dur="1" fill="hold">
                                          <p:stCondLst>
                                            <p:cond delay="0"/>
                                          </p:stCondLst>
                                        </p:cTn>
                                        <p:tgtEl>
                                          <p:spTgt spid="6146"/>
                                        </p:tgtEl>
                                        <p:attrNameLst>
                                          <p:attrName>style.visibility</p:attrName>
                                        </p:attrNameLst>
                                      </p:cBhvr>
                                      <p:to>
                                        <p:strVal val="visible"/>
                                      </p:to>
                                    </p:set>
                                    <p:animEffect transition="in" filter="fade">
                                      <p:cBhvr>
                                        <p:cTn id="16" dur="1000"/>
                                        <p:tgtEl>
                                          <p:spTgt spid="6146"/>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4">
                                            <p:bg/>
                                          </p:spTgt>
                                        </p:tgtEl>
                                        <p:attrNameLst>
                                          <p:attrName>style.visibility</p:attrName>
                                        </p:attrNameLst>
                                      </p:cBhvr>
                                      <p:to>
                                        <p:strVal val="visible"/>
                                      </p:to>
                                    </p:set>
                                    <p:animEffect transition="in" filter="fade">
                                      <p:cBhvr>
                                        <p:cTn id="19" dur="1000"/>
                                        <p:tgtEl>
                                          <p:spTgt spid="4">
                                            <p:bg/>
                                          </p:spTgt>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grpId="0" nodeType="clickEffect" nodePh="1">
                                  <p:stCondLst>
                                    <p:cond delay="0"/>
                                  </p:stCondLst>
                                  <p:endCondLst>
                                    <p:cond evt="begin" delay="0">
                                      <p:tn val="22"/>
                                    </p:cond>
                                  </p:endCondLst>
                                  <p:childTnLst>
                                    <p:set>
                                      <p:cBhvr>
                                        <p:cTn id="23" dur="1" fill="hold">
                                          <p:stCondLst>
                                            <p:cond delay="0"/>
                                          </p:stCondLst>
                                        </p:cTn>
                                        <p:tgtEl>
                                          <p:spTgt spid="4">
                                            <p:txEl>
                                              <p:pRg st="0" end="0"/>
                                            </p:txEl>
                                          </p:spTgt>
                                        </p:tgtEl>
                                        <p:attrNameLst>
                                          <p:attrName>style.visibility</p:attrName>
                                        </p:attrNameLst>
                                      </p:cBhvr>
                                      <p:to>
                                        <p:strVal val="visible"/>
                                      </p:to>
                                    </p:set>
                                    <p:animEffect transition="in" filter="fade">
                                      <p:cBhvr>
                                        <p:cTn id="24" dur="1000"/>
                                        <p:tgtEl>
                                          <p:spTgt spid="4">
                                            <p:txEl>
                                              <p:pRg st="0" end="0"/>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47" presetClass="entr" presetSubtype="0" fill="hold" grpId="0" nodeType="clickEffect">
                                  <p:stCondLst>
                                    <p:cond delay="0"/>
                                  </p:stCondLst>
                                  <p:childTnLst>
                                    <p:set>
                                      <p:cBhvr>
                                        <p:cTn id="28" dur="1" fill="hold">
                                          <p:stCondLst>
                                            <p:cond delay="0"/>
                                          </p:stCondLst>
                                        </p:cTn>
                                        <p:tgtEl>
                                          <p:spTgt spid="7">
                                            <p:txEl>
                                              <p:pRg st="0" end="0"/>
                                            </p:txEl>
                                          </p:spTgt>
                                        </p:tgtEl>
                                        <p:attrNameLst>
                                          <p:attrName>style.visibility</p:attrName>
                                        </p:attrNameLst>
                                      </p:cBhvr>
                                      <p:to>
                                        <p:strVal val="visible"/>
                                      </p:to>
                                    </p:set>
                                    <p:animEffect transition="in" filter="fade">
                                      <p:cBhvr>
                                        <p:cTn id="29" dur="500"/>
                                        <p:tgtEl>
                                          <p:spTgt spid="7">
                                            <p:txEl>
                                              <p:pRg st="0" end="0"/>
                                            </p:txEl>
                                          </p:spTgt>
                                        </p:tgtEl>
                                      </p:cBhvr>
                                    </p:animEffect>
                                    <p:anim calcmode="lin" valueType="num">
                                      <p:cBhvr>
                                        <p:cTn id="30"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p:cTn id="31" dur="500" fill="hold"/>
                                        <p:tgtEl>
                                          <p:spTgt spid="7">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7" grpId="0" build="p"/>
      <p:bldP spid="4" grpId="0" build="p"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gradFill flip="none" rotWithShape="1">
            <a:gsLst>
              <a:gs pos="0">
                <a:srgbClr val="DDEBCF"/>
              </a:gs>
              <a:gs pos="50000">
                <a:srgbClr val="9CB86E"/>
              </a:gs>
              <a:gs pos="100000">
                <a:srgbClr val="156B13"/>
              </a:gs>
            </a:gsLst>
            <a:path path="rect">
              <a:fillToRect l="100000" t="100000"/>
            </a:path>
            <a:tileRect r="-100000" b="-100000"/>
          </a:gradFill>
        </p:spPr>
        <p:txBody>
          <a:bodyPr>
            <a:normAutofit/>
          </a:bodyPr>
          <a:lstStyle/>
          <a:p>
            <a:r>
              <a:rPr lang="en-US" sz="5400" b="1" dirty="0">
                <a:ln>
                  <a:solidFill>
                    <a:schemeClr val="tx1"/>
                  </a:solidFill>
                </a:ln>
                <a:solidFill>
                  <a:schemeClr val="bg1"/>
                </a:solidFill>
                <a:latin typeface="Century Gothic" pitchFamily="34" charset="0"/>
              </a:rPr>
              <a:t>3 </a:t>
            </a:r>
            <a:r>
              <a:rPr lang="en-US" sz="5400" b="1" dirty="0" smtClean="0">
                <a:ln>
                  <a:solidFill>
                    <a:schemeClr val="tx1"/>
                  </a:solidFill>
                </a:ln>
                <a:solidFill>
                  <a:schemeClr val="bg1"/>
                </a:solidFill>
                <a:latin typeface="Century Gothic" pitchFamily="34" charset="0"/>
              </a:rPr>
              <a:t>THEORIES</a:t>
            </a:r>
            <a:endParaRPr lang="en-US" sz="5400" dirty="0">
              <a:ln>
                <a:solidFill>
                  <a:schemeClr val="tx1"/>
                </a:solidFill>
              </a:ln>
              <a:solidFill>
                <a:schemeClr val="bg1"/>
              </a:solidFill>
              <a:latin typeface="Century Gothic" pitchFamily="34" charset="0"/>
            </a:endParaRPr>
          </a:p>
        </p:txBody>
      </p:sp>
      <p:sp>
        <p:nvSpPr>
          <p:cNvPr id="3" name="Content Placeholder 2"/>
          <p:cNvSpPr>
            <a:spLocks noGrp="1"/>
          </p:cNvSpPr>
          <p:nvPr>
            <p:ph idx="1"/>
          </p:nvPr>
        </p:nvSpPr>
        <p:spPr>
          <a:xfrm>
            <a:off x="457200" y="1600201"/>
            <a:ext cx="8229600" cy="4038600"/>
          </a:xfrm>
          <a:solidFill>
            <a:schemeClr val="tx1">
              <a:alpha val="80000"/>
            </a:schemeClr>
          </a:solidFill>
        </p:spPr>
        <p:txBody>
          <a:bodyPr>
            <a:normAutofit/>
          </a:bodyPr>
          <a:lstStyle/>
          <a:p>
            <a:r>
              <a:rPr lang="en-US" sz="6000" b="1" dirty="0">
                <a:ln>
                  <a:solidFill>
                    <a:schemeClr val="tx1"/>
                  </a:solidFill>
                </a:ln>
                <a:solidFill>
                  <a:schemeClr val="bg1"/>
                </a:solidFill>
              </a:rPr>
              <a:t>Fission Theory</a:t>
            </a:r>
          </a:p>
          <a:p>
            <a:r>
              <a:rPr lang="en-US" sz="6000" b="1" dirty="0">
                <a:ln>
                  <a:solidFill>
                    <a:schemeClr val="tx1"/>
                  </a:solidFill>
                </a:ln>
                <a:solidFill>
                  <a:schemeClr val="bg1"/>
                </a:solidFill>
              </a:rPr>
              <a:t>Binary Accretion Theory</a:t>
            </a:r>
          </a:p>
          <a:p>
            <a:r>
              <a:rPr lang="en-US" sz="6000" b="1" dirty="0">
                <a:ln>
                  <a:solidFill>
                    <a:schemeClr val="tx1"/>
                  </a:solidFill>
                </a:ln>
                <a:solidFill>
                  <a:schemeClr val="bg1"/>
                </a:solidFill>
              </a:rPr>
              <a:t>Capture Theory</a:t>
            </a:r>
          </a:p>
          <a:p>
            <a:pPr>
              <a:buNone/>
            </a:pPr>
            <a:endParaRPr lang="en-US" sz="6000" b="1" dirty="0">
              <a:ln>
                <a:solidFill>
                  <a:schemeClr val="tx1"/>
                </a:solidFill>
              </a:ln>
              <a:solidFill>
                <a:schemeClr val="bg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1" presetClass="entr" presetSubtype="0" fill="hold" grpId="0" nodeType="clickEffect">
                                  <p:stCondLst>
                                    <p:cond delay="0"/>
                                  </p:stCondLst>
                                  <p:iterate type="lt">
                                    <p:tmPct val="10000"/>
                                  </p:iterate>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
                                        </p:tgtEl>
                                        <p:attrNameLst>
                                          <p:attrName>ppt_y</p:attrName>
                                        </p:attrNameLst>
                                      </p:cBhvr>
                                      <p:tavLst>
                                        <p:tav tm="0">
                                          <p:val>
                                            <p:strVal val="#ppt_y"/>
                                          </p:val>
                                        </p:tav>
                                        <p:tav tm="100000">
                                          <p:val>
                                            <p:strVal val="#ppt_y"/>
                                          </p:val>
                                        </p:tav>
                                      </p:tavLst>
                                    </p:anim>
                                    <p:anim calcmode="lin" valueType="num">
                                      <p:cBhvr>
                                        <p:cTn id="9" dur="500" fill="hold"/>
                                        <p:tgtEl>
                                          <p:spTgt spid="2"/>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2"/>
                                        </p:tgtEl>
                                      </p:cBhvr>
                                    </p:animEffect>
                                  </p:childTnLst>
                                </p:cTn>
                              </p:par>
                            </p:childTnLst>
                          </p:cTn>
                        </p:par>
                      </p:childTnLst>
                    </p:cTn>
                  </p:par>
                  <p:par>
                    <p:cTn id="12" fill="hold">
                      <p:stCondLst>
                        <p:cond delay="indefinite"/>
                      </p:stCondLst>
                      <p:childTnLst>
                        <p:par>
                          <p:cTn id="13" fill="hold">
                            <p:stCondLst>
                              <p:cond delay="0"/>
                            </p:stCondLst>
                            <p:childTnLst>
                              <p:par>
                                <p:cTn id="14" presetID="47" presetClass="entr" presetSubtype="0" fill="hold" grpId="0" nodeType="clickEffect">
                                  <p:stCondLst>
                                    <p:cond delay="0"/>
                                  </p:stCondLst>
                                  <p:childTnLst>
                                    <p:set>
                                      <p:cBhvr>
                                        <p:cTn id="15" dur="1" fill="hold">
                                          <p:stCondLst>
                                            <p:cond delay="0"/>
                                          </p:stCondLst>
                                        </p:cTn>
                                        <p:tgtEl>
                                          <p:spTgt spid="3">
                                            <p:bg/>
                                          </p:spTgt>
                                        </p:tgtEl>
                                        <p:attrNameLst>
                                          <p:attrName>style.visibility</p:attrName>
                                        </p:attrNameLst>
                                      </p:cBhvr>
                                      <p:to>
                                        <p:strVal val="visible"/>
                                      </p:to>
                                    </p:set>
                                    <p:animEffect transition="in" filter="fade">
                                      <p:cBhvr>
                                        <p:cTn id="16" dur="500"/>
                                        <p:tgtEl>
                                          <p:spTgt spid="3">
                                            <p:bg/>
                                          </p:spTgt>
                                        </p:tgtEl>
                                      </p:cBhvr>
                                    </p:animEffect>
                                    <p:anim calcmode="lin" valueType="num">
                                      <p:cBhvr>
                                        <p:cTn id="17" dur="500" fill="hold"/>
                                        <p:tgtEl>
                                          <p:spTgt spid="3">
                                            <p:bg/>
                                          </p:spTgt>
                                        </p:tgtEl>
                                        <p:attrNameLst>
                                          <p:attrName>ppt_x</p:attrName>
                                        </p:attrNameLst>
                                      </p:cBhvr>
                                      <p:tavLst>
                                        <p:tav tm="0">
                                          <p:val>
                                            <p:strVal val="#ppt_x"/>
                                          </p:val>
                                        </p:tav>
                                        <p:tav tm="100000">
                                          <p:val>
                                            <p:strVal val="#ppt_x"/>
                                          </p:val>
                                        </p:tav>
                                      </p:tavLst>
                                    </p:anim>
                                    <p:anim calcmode="lin" valueType="num">
                                      <p:cBhvr>
                                        <p:cTn id="18" dur="500" fill="hold"/>
                                        <p:tgtEl>
                                          <p:spTgt spid="3">
                                            <p:bg/>
                                          </p:spTgt>
                                        </p:tgtEl>
                                        <p:attrNameLst>
                                          <p:attrName>ppt_y</p:attrName>
                                        </p:attrNameLst>
                                      </p:cBhvr>
                                      <p:tavLst>
                                        <p:tav tm="0">
                                          <p:val>
                                            <p:strVal val="#ppt_y-.1"/>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47" presetClass="entr" presetSubtype="0" fill="hold" grpId="0" nodeType="clickEffect">
                                  <p:stCondLst>
                                    <p:cond delay="0"/>
                                  </p:stCondLst>
                                  <p:childTnLst>
                                    <p:set>
                                      <p:cBhvr>
                                        <p:cTn id="22" dur="1" fill="hold">
                                          <p:stCondLst>
                                            <p:cond delay="0"/>
                                          </p:stCondLst>
                                        </p:cTn>
                                        <p:tgtEl>
                                          <p:spTgt spid="3">
                                            <p:txEl>
                                              <p:pRg st="0" end="0"/>
                                            </p:txEl>
                                          </p:spTgt>
                                        </p:tgtEl>
                                        <p:attrNameLst>
                                          <p:attrName>style.visibility</p:attrName>
                                        </p:attrNameLst>
                                      </p:cBhvr>
                                      <p:to>
                                        <p:strVal val="visible"/>
                                      </p:to>
                                    </p:set>
                                    <p:animEffect transition="in" filter="fade">
                                      <p:cBhvr>
                                        <p:cTn id="23" dur="500"/>
                                        <p:tgtEl>
                                          <p:spTgt spid="3">
                                            <p:txEl>
                                              <p:pRg st="0" end="0"/>
                                            </p:txEl>
                                          </p:spTgt>
                                        </p:tgtEl>
                                      </p:cBhvr>
                                    </p:animEffect>
                                    <p:anim calcmode="lin" valueType="num">
                                      <p:cBhvr>
                                        <p:cTn id="24"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25" dur="5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47" presetClass="entr" presetSubtype="0" fill="hold" grpId="0" nodeType="clickEffect">
                                  <p:stCondLst>
                                    <p:cond delay="0"/>
                                  </p:stCondLst>
                                  <p:childTnLst>
                                    <p:set>
                                      <p:cBhvr>
                                        <p:cTn id="29" dur="1" fill="hold">
                                          <p:stCondLst>
                                            <p:cond delay="0"/>
                                          </p:stCondLst>
                                        </p:cTn>
                                        <p:tgtEl>
                                          <p:spTgt spid="3">
                                            <p:txEl>
                                              <p:pRg st="1" end="1"/>
                                            </p:txEl>
                                          </p:spTgt>
                                        </p:tgtEl>
                                        <p:attrNameLst>
                                          <p:attrName>style.visibility</p:attrName>
                                        </p:attrNameLst>
                                      </p:cBhvr>
                                      <p:to>
                                        <p:strVal val="visible"/>
                                      </p:to>
                                    </p:set>
                                    <p:animEffect transition="in" filter="fade">
                                      <p:cBhvr>
                                        <p:cTn id="30" dur="500"/>
                                        <p:tgtEl>
                                          <p:spTgt spid="3">
                                            <p:txEl>
                                              <p:pRg st="1" end="1"/>
                                            </p:txEl>
                                          </p:spTgt>
                                        </p:tgtEl>
                                      </p:cBhvr>
                                    </p:animEffect>
                                    <p:anim calcmode="lin" valueType="num">
                                      <p:cBhvr>
                                        <p:cTn id="31"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32" dur="5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47" presetClass="entr" presetSubtype="0" fill="hold" grpId="0" nodeType="clickEffect">
                                  <p:stCondLst>
                                    <p:cond delay="0"/>
                                  </p:stCondLst>
                                  <p:childTnLst>
                                    <p:set>
                                      <p:cBhvr>
                                        <p:cTn id="36" dur="1" fill="hold">
                                          <p:stCondLst>
                                            <p:cond delay="0"/>
                                          </p:stCondLst>
                                        </p:cTn>
                                        <p:tgtEl>
                                          <p:spTgt spid="3">
                                            <p:txEl>
                                              <p:pRg st="2" end="2"/>
                                            </p:txEl>
                                          </p:spTgt>
                                        </p:tgtEl>
                                        <p:attrNameLst>
                                          <p:attrName>style.visibility</p:attrName>
                                        </p:attrNameLst>
                                      </p:cBhvr>
                                      <p:to>
                                        <p:strVal val="visible"/>
                                      </p:to>
                                    </p:set>
                                    <p:animEffect transition="in" filter="fade">
                                      <p:cBhvr>
                                        <p:cTn id="37" dur="500"/>
                                        <p:tgtEl>
                                          <p:spTgt spid="3">
                                            <p:txEl>
                                              <p:pRg st="2" end="2"/>
                                            </p:txEl>
                                          </p:spTgt>
                                        </p:tgtEl>
                                      </p:cBhvr>
                                    </p:animEffect>
                                    <p:anim calcmode="lin" valueType="num">
                                      <p:cBhvr>
                                        <p:cTn id="38"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39" dur="5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build="p" animBg="1"/>
    </p:bldLst>
  </p:timing>
</p:sld>
</file>

<file path=ppt/slides/slide20.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tile tx="0" ty="0" sx="100000" sy="100000" flip="none" algn="tl"/>
        </a:blipFill>
        <a:effectLst/>
      </p:bgPr>
    </p:bg>
    <p:spTree>
      <p:nvGrpSpPr>
        <p:cNvPr id="1" name=""/>
        <p:cNvGrpSpPr/>
        <p:nvPr/>
      </p:nvGrpSpPr>
      <p:grpSpPr>
        <a:xfrm>
          <a:off x="0" y="0"/>
          <a:ext cx="0" cy="0"/>
          <a:chOff x="0" y="0"/>
          <a:chExt cx="0" cy="0"/>
        </a:xfrm>
      </p:grpSpPr>
      <p:sp>
        <p:nvSpPr>
          <p:cNvPr id="4" name="Rectangle 3"/>
          <p:cNvSpPr/>
          <p:nvPr/>
        </p:nvSpPr>
        <p:spPr>
          <a:xfrm>
            <a:off x="0" y="1447800"/>
            <a:ext cx="9144000" cy="1905000"/>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itle 4"/>
          <p:cNvSpPr>
            <a:spLocks noGrp="1"/>
          </p:cNvSpPr>
          <p:nvPr>
            <p:ph type="ctrTitle"/>
          </p:nvPr>
        </p:nvSpPr>
        <p:spPr/>
        <p:txBody>
          <a:bodyPr>
            <a:noAutofit/>
          </a:bodyPr>
          <a:lstStyle/>
          <a:p>
            <a:r>
              <a:rPr lang="en-US" sz="6000" b="1" dirty="0">
                <a:gradFill>
                  <a:gsLst>
                    <a:gs pos="0">
                      <a:srgbClr val="5E9EFF"/>
                    </a:gs>
                    <a:gs pos="39999">
                      <a:srgbClr val="85C2FF"/>
                    </a:gs>
                    <a:gs pos="70000">
                      <a:srgbClr val="C4D6EB"/>
                    </a:gs>
                    <a:gs pos="100000">
                      <a:srgbClr val="FFEBFA"/>
                    </a:gs>
                  </a:gsLst>
                  <a:lin ang="5400000" scaled="0"/>
                </a:gradFill>
              </a:rPr>
              <a:t>Equipments used in Apollo 11 experiments:</a:t>
            </a:r>
            <a:r>
              <a:rPr lang="en-US" sz="6000" dirty="0">
                <a:gradFill>
                  <a:gsLst>
                    <a:gs pos="0">
                      <a:srgbClr val="5E9EFF"/>
                    </a:gs>
                    <a:gs pos="39999">
                      <a:srgbClr val="85C2FF"/>
                    </a:gs>
                    <a:gs pos="70000">
                      <a:srgbClr val="C4D6EB"/>
                    </a:gs>
                    <a:gs pos="100000">
                      <a:srgbClr val="FFEBFA"/>
                    </a:gs>
                  </a:gsLst>
                  <a:lin ang="5400000" scaled="0"/>
                </a:gradFill>
              </a:rPr>
              <a:t/>
            </a:r>
            <a:br>
              <a:rPr lang="en-US" sz="6000" dirty="0">
                <a:gradFill>
                  <a:gsLst>
                    <a:gs pos="0">
                      <a:srgbClr val="5E9EFF"/>
                    </a:gs>
                    <a:gs pos="39999">
                      <a:srgbClr val="85C2FF"/>
                    </a:gs>
                    <a:gs pos="70000">
                      <a:srgbClr val="C4D6EB"/>
                    </a:gs>
                    <a:gs pos="100000">
                      <a:srgbClr val="FFEBFA"/>
                    </a:gs>
                  </a:gsLst>
                  <a:lin ang="5400000" scaled="0"/>
                </a:gradFill>
              </a:rPr>
            </a:br>
            <a:endParaRPr lang="en-US" sz="6000" dirty="0">
              <a:gradFill>
                <a:gsLst>
                  <a:gs pos="0">
                    <a:srgbClr val="5E9EFF"/>
                  </a:gs>
                  <a:gs pos="39999">
                    <a:srgbClr val="85C2FF"/>
                  </a:gs>
                  <a:gs pos="70000">
                    <a:srgbClr val="C4D6EB"/>
                  </a:gs>
                  <a:gs pos="100000">
                    <a:srgbClr val="FFEBFA"/>
                  </a:gs>
                </a:gsLst>
                <a:lin ang="5400000" scaled="0"/>
              </a:gradFill>
            </a:endParaRPr>
          </a:p>
        </p:txBody>
      </p:sp>
      <p:sp>
        <p:nvSpPr>
          <p:cNvPr id="6" name="Subtitle 5"/>
          <p:cNvSpPr>
            <a:spLocks noGrp="1"/>
          </p:cNvSpPr>
          <p:nvPr>
            <p:ph type="subTitle" idx="1"/>
          </p:nvPr>
        </p:nvSpPr>
        <p:spPr/>
        <p:txBody>
          <a:bodyPr/>
          <a:lstStyle/>
          <a:p>
            <a:endParaRPr lang="en-US" dirty="0"/>
          </a:p>
        </p:txBody>
      </p:sp>
    </p:spTree>
  </p:cSld>
  <p:clrMapOvr>
    <a:masterClrMapping/>
  </p:clrMapOvr>
  <p:transition>
    <p:fad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tile tx="0" ty="0" sx="100000" sy="100000" flip="none" algn="tl"/>
        </a:blipFill>
        <a:effectLst/>
      </p:bgPr>
    </p:bg>
    <p:spTree>
      <p:nvGrpSpPr>
        <p:cNvPr id="1" name=""/>
        <p:cNvGrpSpPr/>
        <p:nvPr/>
      </p:nvGrpSpPr>
      <p:grpSpPr>
        <a:xfrm>
          <a:off x="0" y="0"/>
          <a:ext cx="0" cy="0"/>
          <a:chOff x="0" y="0"/>
          <a:chExt cx="0" cy="0"/>
        </a:xfrm>
      </p:grpSpPr>
      <p:sp>
        <p:nvSpPr>
          <p:cNvPr id="5" name="Title 4"/>
          <p:cNvSpPr>
            <a:spLocks noGrp="1"/>
          </p:cNvSpPr>
          <p:nvPr>
            <p:ph type="title"/>
          </p:nvPr>
        </p:nvSpPr>
        <p:spPr>
          <a:gradFill>
            <a:gsLst>
              <a:gs pos="0">
                <a:schemeClr val="bg1"/>
              </a:gs>
              <a:gs pos="25000">
                <a:srgbClr val="21D6E0"/>
              </a:gs>
              <a:gs pos="75000">
                <a:srgbClr val="0087E6"/>
              </a:gs>
              <a:gs pos="100000">
                <a:srgbClr val="005CBF"/>
              </a:gs>
            </a:gsLst>
            <a:lin ang="5400000" scaled="0"/>
          </a:gradFill>
        </p:spPr>
        <p:txBody>
          <a:bodyPr>
            <a:noAutofit/>
          </a:bodyPr>
          <a:lstStyle/>
          <a:p>
            <a:r>
              <a:rPr lang="en-US" sz="5400" b="1" dirty="0">
                <a:ln>
                  <a:solidFill>
                    <a:schemeClr val="tx1"/>
                  </a:solidFill>
                </a:ln>
                <a:solidFill>
                  <a:schemeClr val="bg1"/>
                </a:solidFill>
                <a:latin typeface="Century Gothic" pitchFamily="34" charset="0"/>
              </a:rPr>
              <a:t>Laser-beam </a:t>
            </a:r>
            <a:r>
              <a:rPr lang="en-US" sz="5400" b="1" dirty="0" smtClean="0">
                <a:ln>
                  <a:solidFill>
                    <a:schemeClr val="tx1"/>
                  </a:solidFill>
                </a:ln>
                <a:solidFill>
                  <a:schemeClr val="bg1"/>
                </a:solidFill>
                <a:latin typeface="Century Gothic" pitchFamily="34" charset="0"/>
              </a:rPr>
              <a:t>reflector</a:t>
            </a:r>
            <a:endParaRPr lang="en-US" sz="5400" dirty="0">
              <a:ln>
                <a:solidFill>
                  <a:schemeClr val="tx1"/>
                </a:solidFill>
              </a:ln>
              <a:solidFill>
                <a:schemeClr val="bg1"/>
              </a:solidFill>
              <a:latin typeface="Century Gothic" pitchFamily="34" charset="0"/>
            </a:endParaRPr>
          </a:p>
        </p:txBody>
      </p:sp>
      <p:sp>
        <p:nvSpPr>
          <p:cNvPr id="4" name="Content Placeholder 3"/>
          <p:cNvSpPr>
            <a:spLocks noGrp="1"/>
          </p:cNvSpPr>
          <p:nvPr>
            <p:ph sz="half" idx="2"/>
          </p:nvPr>
        </p:nvSpPr>
        <p:spPr>
          <a:xfrm>
            <a:off x="4572000" y="1600200"/>
            <a:ext cx="4040188" cy="4637088"/>
          </a:xfrm>
          <a:solidFill>
            <a:schemeClr val="bg2">
              <a:lumMod val="10000"/>
              <a:alpha val="60000"/>
            </a:schemeClr>
          </a:solidFill>
        </p:spPr>
        <p:txBody>
          <a:bodyPr>
            <a:normAutofit/>
          </a:bodyPr>
          <a:lstStyle/>
          <a:p>
            <a:pPr>
              <a:buNone/>
            </a:pPr>
            <a:endParaRPr lang="en-US" sz="5400" dirty="0">
              <a:ln>
                <a:solidFill>
                  <a:schemeClr val="tx1"/>
                </a:solidFill>
              </a:ln>
              <a:solidFill>
                <a:schemeClr val="bg1"/>
              </a:solidFill>
            </a:endParaRPr>
          </a:p>
        </p:txBody>
      </p:sp>
      <p:sp>
        <p:nvSpPr>
          <p:cNvPr id="8" name="Content Placeholder 7"/>
          <p:cNvSpPr>
            <a:spLocks noGrp="1"/>
          </p:cNvSpPr>
          <p:nvPr>
            <p:ph sz="quarter" idx="4"/>
          </p:nvPr>
        </p:nvSpPr>
        <p:spPr>
          <a:xfrm>
            <a:off x="457200" y="1600200"/>
            <a:ext cx="4041775" cy="4637088"/>
          </a:xfrm>
          <a:noFill/>
        </p:spPr>
        <p:txBody>
          <a:bodyPr>
            <a:noAutofit/>
          </a:bodyPr>
          <a:lstStyle/>
          <a:p>
            <a:pPr indent="0">
              <a:buNone/>
            </a:pPr>
            <a:endParaRPr lang="en-US" sz="4000" dirty="0" smtClean="0">
              <a:solidFill>
                <a:schemeClr val="bg1"/>
              </a:solidFill>
            </a:endParaRPr>
          </a:p>
          <a:p>
            <a:pPr indent="0">
              <a:buNone/>
            </a:pPr>
            <a:r>
              <a:rPr lang="en-US" sz="4000" dirty="0" smtClean="0">
                <a:solidFill>
                  <a:schemeClr val="bg1"/>
                </a:solidFill>
              </a:rPr>
              <a:t>Used to determine the distance from the earth to the moon.</a:t>
            </a:r>
          </a:p>
          <a:p>
            <a:pPr indent="0">
              <a:buNone/>
            </a:pPr>
            <a:endParaRPr lang="en-US" sz="4000" dirty="0" smtClean="0">
              <a:ln>
                <a:solidFill>
                  <a:schemeClr val="tx1"/>
                </a:solidFill>
              </a:ln>
              <a:solidFill>
                <a:schemeClr val="bg1"/>
              </a:solidFill>
            </a:endParaRPr>
          </a:p>
          <a:p>
            <a:pPr indent="0"/>
            <a:endParaRPr lang="en-US" sz="4000" dirty="0"/>
          </a:p>
        </p:txBody>
      </p:sp>
      <p:pic>
        <p:nvPicPr>
          <p:cNvPr id="1026" name="Picture 2" descr="C:\Users\TOSHIBA\Documents\My Dropbox\NatSci2\Laser-beam reflector.jpg"/>
          <p:cNvPicPr>
            <a:picLocks noChangeAspect="1" noChangeArrowheads="1"/>
          </p:cNvPicPr>
          <p:nvPr/>
        </p:nvPicPr>
        <p:blipFill>
          <a:blip r:embed="rId3" cstate="print"/>
          <a:srcRect/>
          <a:stretch>
            <a:fillRect/>
          </a:stretch>
        </p:blipFill>
        <p:spPr bwMode="auto">
          <a:xfrm>
            <a:off x="4724400" y="2590800"/>
            <a:ext cx="3733800" cy="2635412"/>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1" presetClass="entr" presetSubtype="0" fill="hold" grpId="0" nodeType="clickEffect">
                                  <p:stCondLst>
                                    <p:cond delay="0"/>
                                  </p:stCondLst>
                                  <p:iterate type="lt">
                                    <p:tmPct val="10000"/>
                                  </p:iterate>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5"/>
                                        </p:tgtEl>
                                        <p:attrNameLst>
                                          <p:attrName>ppt_y</p:attrName>
                                        </p:attrNameLst>
                                      </p:cBhvr>
                                      <p:tavLst>
                                        <p:tav tm="0">
                                          <p:val>
                                            <p:strVal val="#ppt_y"/>
                                          </p:val>
                                        </p:tav>
                                        <p:tav tm="100000">
                                          <p:val>
                                            <p:strVal val="#ppt_y"/>
                                          </p:val>
                                        </p:tav>
                                      </p:tavLst>
                                    </p:anim>
                                    <p:anim calcmode="lin" valueType="num">
                                      <p:cBhvr>
                                        <p:cTn id="9" dur="500" fill="hold"/>
                                        <p:tgtEl>
                                          <p:spTgt spid="5"/>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5"/>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5"/>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nodeType="clickEffect">
                                  <p:stCondLst>
                                    <p:cond delay="0"/>
                                  </p:stCondLst>
                                  <p:childTnLst>
                                    <p:set>
                                      <p:cBhvr>
                                        <p:cTn id="15" dur="1" fill="hold">
                                          <p:stCondLst>
                                            <p:cond delay="0"/>
                                          </p:stCondLst>
                                        </p:cTn>
                                        <p:tgtEl>
                                          <p:spTgt spid="1026"/>
                                        </p:tgtEl>
                                        <p:attrNameLst>
                                          <p:attrName>style.visibility</p:attrName>
                                        </p:attrNameLst>
                                      </p:cBhvr>
                                      <p:to>
                                        <p:strVal val="visible"/>
                                      </p:to>
                                    </p:set>
                                    <p:animEffect transition="in" filter="fade">
                                      <p:cBhvr>
                                        <p:cTn id="16" dur="2000"/>
                                        <p:tgtEl>
                                          <p:spTgt spid="1026"/>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4">
                                            <p:bg/>
                                          </p:spTgt>
                                        </p:tgtEl>
                                        <p:attrNameLst>
                                          <p:attrName>style.visibility</p:attrName>
                                        </p:attrNameLst>
                                      </p:cBhvr>
                                      <p:to>
                                        <p:strVal val="visible"/>
                                      </p:to>
                                    </p:set>
                                    <p:animEffect transition="in" filter="fade">
                                      <p:cBhvr>
                                        <p:cTn id="19" dur="2000"/>
                                        <p:tgtEl>
                                          <p:spTgt spid="4">
                                            <p:bg/>
                                          </p:spTgt>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grpId="0" nodeType="clickEffect" nodePh="1">
                                  <p:stCondLst>
                                    <p:cond delay="0"/>
                                  </p:stCondLst>
                                  <p:endCondLst>
                                    <p:cond evt="begin" delay="0">
                                      <p:tn val="22"/>
                                    </p:cond>
                                  </p:endCondLst>
                                  <p:childTnLst>
                                    <p:set>
                                      <p:cBhvr>
                                        <p:cTn id="23" dur="1" fill="hold">
                                          <p:stCondLst>
                                            <p:cond delay="0"/>
                                          </p:stCondLst>
                                        </p:cTn>
                                        <p:tgtEl>
                                          <p:spTgt spid="4">
                                            <p:txEl>
                                              <p:pRg st="0" end="0"/>
                                            </p:txEl>
                                          </p:spTgt>
                                        </p:tgtEl>
                                        <p:attrNameLst>
                                          <p:attrName>style.visibility</p:attrName>
                                        </p:attrNameLst>
                                      </p:cBhvr>
                                      <p:to>
                                        <p:strVal val="visible"/>
                                      </p:to>
                                    </p:set>
                                    <p:animEffect transition="in" filter="fade">
                                      <p:cBhvr>
                                        <p:cTn id="24" dur="2000"/>
                                        <p:tgtEl>
                                          <p:spTgt spid="4">
                                            <p:txEl>
                                              <p:pRg st="0" end="0"/>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47" presetClass="entr" presetSubtype="0" fill="hold" grpId="0" nodeType="clickEffect">
                                  <p:stCondLst>
                                    <p:cond delay="0"/>
                                  </p:stCondLst>
                                  <p:childTnLst>
                                    <p:set>
                                      <p:cBhvr>
                                        <p:cTn id="28" dur="1" fill="hold">
                                          <p:stCondLst>
                                            <p:cond delay="0"/>
                                          </p:stCondLst>
                                        </p:cTn>
                                        <p:tgtEl>
                                          <p:spTgt spid="8">
                                            <p:txEl>
                                              <p:pRg st="1" end="1"/>
                                            </p:txEl>
                                          </p:spTgt>
                                        </p:tgtEl>
                                        <p:attrNameLst>
                                          <p:attrName>style.visibility</p:attrName>
                                        </p:attrNameLst>
                                      </p:cBhvr>
                                      <p:to>
                                        <p:strVal val="visible"/>
                                      </p:to>
                                    </p:set>
                                    <p:animEffect transition="in" filter="fade">
                                      <p:cBhvr>
                                        <p:cTn id="29" dur="500"/>
                                        <p:tgtEl>
                                          <p:spTgt spid="8">
                                            <p:txEl>
                                              <p:pRg st="1" end="1"/>
                                            </p:txEl>
                                          </p:spTgt>
                                        </p:tgtEl>
                                      </p:cBhvr>
                                    </p:animEffect>
                                    <p:anim calcmode="lin" valueType="num">
                                      <p:cBhvr>
                                        <p:cTn id="30" dur="500" fill="hold"/>
                                        <p:tgtEl>
                                          <p:spTgt spid="8">
                                            <p:txEl>
                                              <p:pRg st="1" end="1"/>
                                            </p:txEl>
                                          </p:spTgt>
                                        </p:tgtEl>
                                        <p:attrNameLst>
                                          <p:attrName>ppt_x</p:attrName>
                                        </p:attrNameLst>
                                      </p:cBhvr>
                                      <p:tavLst>
                                        <p:tav tm="0">
                                          <p:val>
                                            <p:strVal val="#ppt_x"/>
                                          </p:val>
                                        </p:tav>
                                        <p:tav tm="100000">
                                          <p:val>
                                            <p:strVal val="#ppt_x"/>
                                          </p:val>
                                        </p:tav>
                                      </p:tavLst>
                                    </p:anim>
                                    <p:anim calcmode="lin" valueType="num">
                                      <p:cBhvr>
                                        <p:cTn id="31" dur="500" fill="hold"/>
                                        <p:tgtEl>
                                          <p:spTgt spid="8">
                                            <p:txEl>
                                              <p:pRg st="1" end="1"/>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4" grpId="0" build="p" animBg="1"/>
      <p:bldP spid="8" grpId="0" build="p"/>
    </p:bldLst>
  </p:timing>
</p:sld>
</file>

<file path=ppt/slides/slide22.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tile tx="0" ty="0" sx="100000" sy="100000" flip="none" algn="tl"/>
        </a:blipFill>
        <a:effectLst/>
      </p:bgPr>
    </p:bg>
    <p:spTree>
      <p:nvGrpSpPr>
        <p:cNvPr id="1" name=""/>
        <p:cNvGrpSpPr/>
        <p:nvPr/>
      </p:nvGrpSpPr>
      <p:grpSpPr>
        <a:xfrm>
          <a:off x="0" y="0"/>
          <a:ext cx="0" cy="0"/>
          <a:chOff x="0" y="0"/>
          <a:chExt cx="0" cy="0"/>
        </a:xfrm>
      </p:grpSpPr>
      <p:sp>
        <p:nvSpPr>
          <p:cNvPr id="5" name="Title 4"/>
          <p:cNvSpPr>
            <a:spLocks noGrp="1"/>
          </p:cNvSpPr>
          <p:nvPr>
            <p:ph type="title"/>
          </p:nvPr>
        </p:nvSpPr>
        <p:spPr>
          <a:gradFill>
            <a:gsLst>
              <a:gs pos="0">
                <a:schemeClr val="bg1"/>
              </a:gs>
              <a:gs pos="25000">
                <a:srgbClr val="21D6E0"/>
              </a:gs>
              <a:gs pos="75000">
                <a:srgbClr val="0087E6"/>
              </a:gs>
              <a:gs pos="100000">
                <a:srgbClr val="005CBF"/>
              </a:gs>
            </a:gsLst>
            <a:lin ang="5400000" scaled="0"/>
          </a:gradFill>
        </p:spPr>
        <p:txBody>
          <a:bodyPr>
            <a:noAutofit/>
          </a:bodyPr>
          <a:lstStyle/>
          <a:p>
            <a:r>
              <a:rPr lang="en-US" sz="5400" b="1" dirty="0">
                <a:ln>
                  <a:solidFill>
                    <a:schemeClr val="tx1"/>
                  </a:solidFill>
                </a:ln>
                <a:solidFill>
                  <a:schemeClr val="bg1"/>
                </a:solidFill>
                <a:latin typeface="Century Gothic" pitchFamily="34" charset="0"/>
              </a:rPr>
              <a:t>Seismometer</a:t>
            </a:r>
            <a:endParaRPr lang="en-US" sz="5400" dirty="0">
              <a:ln>
                <a:solidFill>
                  <a:schemeClr val="tx1"/>
                </a:solidFill>
              </a:ln>
              <a:solidFill>
                <a:schemeClr val="bg1"/>
              </a:solidFill>
              <a:latin typeface="Century Gothic" pitchFamily="34" charset="0"/>
            </a:endParaRPr>
          </a:p>
        </p:txBody>
      </p:sp>
      <p:sp>
        <p:nvSpPr>
          <p:cNvPr id="4" name="Content Placeholder 3"/>
          <p:cNvSpPr>
            <a:spLocks noGrp="1"/>
          </p:cNvSpPr>
          <p:nvPr>
            <p:ph sz="half" idx="1"/>
          </p:nvPr>
        </p:nvSpPr>
        <p:spPr>
          <a:noFill/>
        </p:spPr>
        <p:txBody>
          <a:bodyPr>
            <a:normAutofit/>
          </a:bodyPr>
          <a:lstStyle/>
          <a:p>
            <a:pPr indent="0">
              <a:buNone/>
            </a:pPr>
            <a:r>
              <a:rPr lang="en-US" sz="4000" dirty="0" smtClean="0">
                <a:solidFill>
                  <a:schemeClr val="bg1"/>
                </a:solidFill>
              </a:rPr>
              <a:t>It </a:t>
            </a:r>
            <a:r>
              <a:rPr lang="en-US" sz="4000" dirty="0">
                <a:solidFill>
                  <a:schemeClr val="bg1"/>
                </a:solidFill>
              </a:rPr>
              <a:t>recorded several events </a:t>
            </a:r>
            <a:r>
              <a:rPr lang="en-US" sz="4000" dirty="0" smtClean="0">
                <a:solidFill>
                  <a:schemeClr val="bg1"/>
                </a:solidFill>
              </a:rPr>
              <a:t>interpreted </a:t>
            </a:r>
            <a:r>
              <a:rPr lang="en-US" sz="4000" dirty="0">
                <a:solidFill>
                  <a:schemeClr val="bg1"/>
                </a:solidFill>
              </a:rPr>
              <a:t>to be moonquakes, landslides or meteor impacts</a:t>
            </a:r>
          </a:p>
        </p:txBody>
      </p:sp>
      <p:sp>
        <p:nvSpPr>
          <p:cNvPr id="6" name="Content Placeholder 5"/>
          <p:cNvSpPr>
            <a:spLocks noGrp="1"/>
          </p:cNvSpPr>
          <p:nvPr>
            <p:ph sz="half" idx="2"/>
          </p:nvPr>
        </p:nvSpPr>
        <p:spPr>
          <a:solidFill>
            <a:schemeClr val="bg2">
              <a:lumMod val="10000"/>
              <a:alpha val="60000"/>
            </a:schemeClr>
          </a:solidFill>
        </p:spPr>
        <p:txBody>
          <a:bodyPr>
            <a:normAutofit/>
          </a:bodyPr>
          <a:lstStyle/>
          <a:p>
            <a:endParaRPr lang="en-US" dirty="0"/>
          </a:p>
        </p:txBody>
      </p:sp>
      <p:pic>
        <p:nvPicPr>
          <p:cNvPr id="2050" name="Picture 2" descr="C:\Users\TOSHIBA\Documents\My Dropbox\NatSci2\Seismometer.jpg"/>
          <p:cNvPicPr>
            <a:picLocks noChangeAspect="1" noChangeArrowheads="1"/>
          </p:cNvPicPr>
          <p:nvPr/>
        </p:nvPicPr>
        <p:blipFill>
          <a:blip r:embed="rId3" cstate="print"/>
          <a:srcRect/>
          <a:stretch>
            <a:fillRect/>
          </a:stretch>
        </p:blipFill>
        <p:spPr bwMode="auto">
          <a:xfrm>
            <a:off x="4832894" y="2387600"/>
            <a:ext cx="3701506" cy="25654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1" presetClass="entr" presetSubtype="0" fill="hold" grpId="0" nodeType="clickEffect">
                                  <p:stCondLst>
                                    <p:cond delay="0"/>
                                  </p:stCondLst>
                                  <p:iterate type="lt">
                                    <p:tmPct val="10000"/>
                                  </p:iterate>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5"/>
                                        </p:tgtEl>
                                        <p:attrNameLst>
                                          <p:attrName>ppt_y</p:attrName>
                                        </p:attrNameLst>
                                      </p:cBhvr>
                                      <p:tavLst>
                                        <p:tav tm="0">
                                          <p:val>
                                            <p:strVal val="#ppt_y"/>
                                          </p:val>
                                        </p:tav>
                                        <p:tav tm="100000">
                                          <p:val>
                                            <p:strVal val="#ppt_y"/>
                                          </p:val>
                                        </p:tav>
                                      </p:tavLst>
                                    </p:anim>
                                    <p:anim calcmode="lin" valueType="num">
                                      <p:cBhvr>
                                        <p:cTn id="9" dur="500" fill="hold"/>
                                        <p:tgtEl>
                                          <p:spTgt spid="5"/>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5"/>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5"/>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nodeType="clickEffect">
                                  <p:stCondLst>
                                    <p:cond delay="0"/>
                                  </p:stCondLst>
                                  <p:childTnLst>
                                    <p:set>
                                      <p:cBhvr>
                                        <p:cTn id="15" dur="1" fill="hold">
                                          <p:stCondLst>
                                            <p:cond delay="0"/>
                                          </p:stCondLst>
                                        </p:cTn>
                                        <p:tgtEl>
                                          <p:spTgt spid="2050"/>
                                        </p:tgtEl>
                                        <p:attrNameLst>
                                          <p:attrName>style.visibility</p:attrName>
                                        </p:attrNameLst>
                                      </p:cBhvr>
                                      <p:to>
                                        <p:strVal val="visible"/>
                                      </p:to>
                                    </p:set>
                                    <p:animEffect transition="in" filter="fade">
                                      <p:cBhvr>
                                        <p:cTn id="16" dur="1000"/>
                                        <p:tgtEl>
                                          <p:spTgt spid="2050"/>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6">
                                            <p:bg/>
                                          </p:spTgt>
                                        </p:tgtEl>
                                        <p:attrNameLst>
                                          <p:attrName>style.visibility</p:attrName>
                                        </p:attrNameLst>
                                      </p:cBhvr>
                                      <p:to>
                                        <p:strVal val="visible"/>
                                      </p:to>
                                    </p:set>
                                    <p:animEffect transition="in" filter="fade">
                                      <p:cBhvr>
                                        <p:cTn id="19" dur="1000"/>
                                        <p:tgtEl>
                                          <p:spTgt spid="6">
                                            <p:bg/>
                                          </p:spTgt>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grpId="0" nodeType="clickEffect" nodePh="1">
                                  <p:stCondLst>
                                    <p:cond delay="0"/>
                                  </p:stCondLst>
                                  <p:endCondLst>
                                    <p:cond evt="begin" delay="0">
                                      <p:tn val="22"/>
                                    </p:cond>
                                  </p:endCondLst>
                                  <p:childTnLst>
                                    <p:set>
                                      <p:cBhvr>
                                        <p:cTn id="23" dur="1" fill="hold">
                                          <p:stCondLst>
                                            <p:cond delay="0"/>
                                          </p:stCondLst>
                                        </p:cTn>
                                        <p:tgtEl>
                                          <p:spTgt spid="6">
                                            <p:txEl>
                                              <p:pRg st="0" end="0"/>
                                            </p:txEl>
                                          </p:spTgt>
                                        </p:tgtEl>
                                        <p:attrNameLst>
                                          <p:attrName>style.visibility</p:attrName>
                                        </p:attrNameLst>
                                      </p:cBhvr>
                                      <p:to>
                                        <p:strVal val="visible"/>
                                      </p:to>
                                    </p:set>
                                    <p:animEffect transition="in" filter="fade">
                                      <p:cBhvr>
                                        <p:cTn id="24" dur="1000"/>
                                        <p:tgtEl>
                                          <p:spTgt spid="6">
                                            <p:txEl>
                                              <p:pRg st="0" end="0"/>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47" presetClass="entr" presetSubtype="0" fill="hold" grpId="0" nodeType="clickEffect">
                                  <p:stCondLst>
                                    <p:cond delay="0"/>
                                  </p:stCondLst>
                                  <p:childTnLst>
                                    <p:set>
                                      <p:cBhvr>
                                        <p:cTn id="28" dur="1" fill="hold">
                                          <p:stCondLst>
                                            <p:cond delay="0"/>
                                          </p:stCondLst>
                                        </p:cTn>
                                        <p:tgtEl>
                                          <p:spTgt spid="4">
                                            <p:txEl>
                                              <p:pRg st="0" end="0"/>
                                            </p:txEl>
                                          </p:spTgt>
                                        </p:tgtEl>
                                        <p:attrNameLst>
                                          <p:attrName>style.visibility</p:attrName>
                                        </p:attrNameLst>
                                      </p:cBhvr>
                                      <p:to>
                                        <p:strVal val="visible"/>
                                      </p:to>
                                    </p:set>
                                    <p:animEffect transition="in" filter="fade">
                                      <p:cBhvr>
                                        <p:cTn id="29" dur="500"/>
                                        <p:tgtEl>
                                          <p:spTgt spid="4">
                                            <p:txEl>
                                              <p:pRg st="0" end="0"/>
                                            </p:txEl>
                                          </p:spTgt>
                                        </p:tgtEl>
                                      </p:cBhvr>
                                    </p:animEffect>
                                    <p:anim calcmode="lin" valueType="num">
                                      <p:cBhvr>
                                        <p:cTn id="30"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31" dur="50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4" grpId="0" build="p"/>
      <p:bldP spid="6" grpId="0" build="p" animBg="1"/>
    </p:bldLst>
  </p:timing>
</p:sld>
</file>

<file path=ppt/slides/slide23.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tile tx="0" ty="0" sx="100000" sy="100000" flip="none" algn="tl"/>
        </a:blipFill>
        <a:effectLst/>
      </p:bgPr>
    </p:bg>
    <p:spTree>
      <p:nvGrpSpPr>
        <p:cNvPr id="1" name=""/>
        <p:cNvGrpSpPr/>
        <p:nvPr/>
      </p:nvGrpSpPr>
      <p:grpSpPr>
        <a:xfrm>
          <a:off x="0" y="0"/>
          <a:ext cx="0" cy="0"/>
          <a:chOff x="0" y="0"/>
          <a:chExt cx="0" cy="0"/>
        </a:xfrm>
      </p:grpSpPr>
      <p:sp>
        <p:nvSpPr>
          <p:cNvPr id="5" name="Title 4"/>
          <p:cNvSpPr>
            <a:spLocks noGrp="1"/>
          </p:cNvSpPr>
          <p:nvPr>
            <p:ph type="title"/>
          </p:nvPr>
        </p:nvSpPr>
        <p:spPr>
          <a:gradFill>
            <a:gsLst>
              <a:gs pos="0">
                <a:schemeClr val="bg1"/>
              </a:gs>
              <a:gs pos="25000">
                <a:srgbClr val="21D6E0"/>
              </a:gs>
              <a:gs pos="75000">
                <a:srgbClr val="0087E6"/>
              </a:gs>
              <a:gs pos="100000">
                <a:srgbClr val="005CBF"/>
              </a:gs>
            </a:gsLst>
            <a:lin ang="5400000" scaled="0"/>
          </a:gradFill>
        </p:spPr>
        <p:txBody>
          <a:bodyPr>
            <a:noAutofit/>
          </a:bodyPr>
          <a:lstStyle/>
          <a:p>
            <a:r>
              <a:rPr lang="en-US" b="1" dirty="0">
                <a:ln>
                  <a:solidFill>
                    <a:schemeClr val="tx1"/>
                  </a:solidFill>
                </a:ln>
                <a:solidFill>
                  <a:schemeClr val="bg1"/>
                </a:solidFill>
                <a:latin typeface="Century Gothic" pitchFamily="34" charset="0"/>
              </a:rPr>
              <a:t>Solar-wind-particle </a:t>
            </a:r>
            <a:r>
              <a:rPr lang="en-US" b="1" dirty="0" smtClean="0">
                <a:ln>
                  <a:solidFill>
                    <a:schemeClr val="tx1"/>
                  </a:solidFill>
                </a:ln>
                <a:solidFill>
                  <a:schemeClr val="bg1"/>
                </a:solidFill>
                <a:latin typeface="Century Gothic" pitchFamily="34" charset="0"/>
              </a:rPr>
              <a:t>detector</a:t>
            </a:r>
            <a:endParaRPr lang="en-US" dirty="0">
              <a:ln>
                <a:solidFill>
                  <a:schemeClr val="tx1"/>
                </a:solidFill>
              </a:ln>
              <a:solidFill>
                <a:schemeClr val="bg1"/>
              </a:solidFill>
              <a:latin typeface="Century Gothic" pitchFamily="34" charset="0"/>
            </a:endParaRPr>
          </a:p>
        </p:txBody>
      </p:sp>
      <p:sp>
        <p:nvSpPr>
          <p:cNvPr id="4" name="Content Placeholder 3"/>
          <p:cNvSpPr>
            <a:spLocks noGrp="1"/>
          </p:cNvSpPr>
          <p:nvPr>
            <p:ph sz="half" idx="1"/>
          </p:nvPr>
        </p:nvSpPr>
        <p:spPr>
          <a:noFill/>
        </p:spPr>
        <p:txBody>
          <a:bodyPr>
            <a:normAutofit fontScale="55000" lnSpcReduction="20000"/>
          </a:bodyPr>
          <a:lstStyle/>
          <a:p>
            <a:endParaRPr lang="en-US" sz="5400" dirty="0" smtClean="0">
              <a:solidFill>
                <a:schemeClr val="bg1"/>
              </a:solidFill>
            </a:endParaRPr>
          </a:p>
          <a:p>
            <a:r>
              <a:rPr lang="en-US" sz="5400" dirty="0" smtClean="0">
                <a:solidFill>
                  <a:schemeClr val="bg1"/>
                </a:solidFill>
              </a:rPr>
              <a:t>Was </a:t>
            </a:r>
            <a:r>
              <a:rPr lang="en-US" sz="5400" dirty="0">
                <a:solidFill>
                  <a:schemeClr val="bg1"/>
                </a:solidFill>
              </a:rPr>
              <a:t>placed on the moon’s surface so that it faced the sun.</a:t>
            </a:r>
          </a:p>
          <a:p>
            <a:r>
              <a:rPr lang="en-US" sz="5400" dirty="0">
                <a:solidFill>
                  <a:schemeClr val="bg1"/>
                </a:solidFill>
              </a:rPr>
              <a:t>It was brought back to earth and </a:t>
            </a:r>
            <a:r>
              <a:rPr lang="en-US" sz="5400" dirty="0" smtClean="0">
                <a:solidFill>
                  <a:schemeClr val="bg1"/>
                </a:solidFill>
              </a:rPr>
              <a:t>analyzed for rare gases. </a:t>
            </a:r>
            <a:r>
              <a:rPr lang="en-US" sz="5400" smtClean="0">
                <a:solidFill>
                  <a:schemeClr val="bg1"/>
                </a:solidFill>
              </a:rPr>
              <a:t>The </a:t>
            </a:r>
            <a:r>
              <a:rPr lang="en-US" sz="5400" dirty="0">
                <a:solidFill>
                  <a:schemeClr val="bg1"/>
                </a:solidFill>
              </a:rPr>
              <a:t>results showed that it had trapped gases such as helium, neon </a:t>
            </a:r>
            <a:r>
              <a:rPr lang="en-US" sz="5400">
                <a:solidFill>
                  <a:schemeClr val="bg1"/>
                </a:solidFill>
              </a:rPr>
              <a:t>and </a:t>
            </a:r>
            <a:r>
              <a:rPr lang="en-US" sz="5400" smtClean="0">
                <a:solidFill>
                  <a:schemeClr val="bg1"/>
                </a:solidFill>
              </a:rPr>
              <a:t>argon.</a:t>
            </a:r>
            <a:endParaRPr lang="en-US" sz="5400" dirty="0">
              <a:solidFill>
                <a:schemeClr val="bg1"/>
              </a:solidFill>
            </a:endParaRPr>
          </a:p>
        </p:txBody>
      </p:sp>
      <p:sp>
        <p:nvSpPr>
          <p:cNvPr id="6" name="Content Placeholder 5"/>
          <p:cNvSpPr>
            <a:spLocks noGrp="1"/>
          </p:cNvSpPr>
          <p:nvPr>
            <p:ph sz="half" idx="2"/>
          </p:nvPr>
        </p:nvSpPr>
        <p:spPr>
          <a:solidFill>
            <a:schemeClr val="bg2">
              <a:lumMod val="10000"/>
              <a:alpha val="60000"/>
            </a:schemeClr>
          </a:solidFill>
        </p:spPr>
        <p:txBody>
          <a:bodyPr>
            <a:normAutofit fontScale="55000" lnSpcReduction="20000"/>
          </a:bodyPr>
          <a:lstStyle/>
          <a:p>
            <a:endParaRPr lang="en-US" dirty="0"/>
          </a:p>
        </p:txBody>
      </p:sp>
      <p:pic>
        <p:nvPicPr>
          <p:cNvPr id="3074" name="Picture 2" descr="C:\Users\TOSHIBA\Documents\My Dropbox\NatSci2\Solar-wind-particle Detector.jpg"/>
          <p:cNvPicPr>
            <a:picLocks noChangeAspect="1" noChangeArrowheads="1"/>
          </p:cNvPicPr>
          <p:nvPr/>
        </p:nvPicPr>
        <p:blipFill>
          <a:blip r:embed="rId3" cstate="print"/>
          <a:srcRect/>
          <a:stretch>
            <a:fillRect/>
          </a:stretch>
        </p:blipFill>
        <p:spPr bwMode="auto">
          <a:xfrm>
            <a:off x="4953000" y="1676400"/>
            <a:ext cx="3493476" cy="43434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1" presetClass="entr" presetSubtype="0" fill="hold" grpId="0" nodeType="clickEffect">
                                  <p:stCondLst>
                                    <p:cond delay="0"/>
                                  </p:stCondLst>
                                  <p:iterate type="lt">
                                    <p:tmPct val="10000"/>
                                  </p:iterate>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5"/>
                                        </p:tgtEl>
                                        <p:attrNameLst>
                                          <p:attrName>ppt_y</p:attrName>
                                        </p:attrNameLst>
                                      </p:cBhvr>
                                      <p:tavLst>
                                        <p:tav tm="0">
                                          <p:val>
                                            <p:strVal val="#ppt_y"/>
                                          </p:val>
                                        </p:tav>
                                        <p:tav tm="100000">
                                          <p:val>
                                            <p:strVal val="#ppt_y"/>
                                          </p:val>
                                        </p:tav>
                                      </p:tavLst>
                                    </p:anim>
                                    <p:anim calcmode="lin" valueType="num">
                                      <p:cBhvr>
                                        <p:cTn id="9" dur="500" fill="hold"/>
                                        <p:tgtEl>
                                          <p:spTgt spid="5"/>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5"/>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5"/>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nodeType="clickEffect">
                                  <p:stCondLst>
                                    <p:cond delay="0"/>
                                  </p:stCondLst>
                                  <p:childTnLst>
                                    <p:set>
                                      <p:cBhvr>
                                        <p:cTn id="15" dur="1" fill="hold">
                                          <p:stCondLst>
                                            <p:cond delay="0"/>
                                          </p:stCondLst>
                                        </p:cTn>
                                        <p:tgtEl>
                                          <p:spTgt spid="3074"/>
                                        </p:tgtEl>
                                        <p:attrNameLst>
                                          <p:attrName>style.visibility</p:attrName>
                                        </p:attrNameLst>
                                      </p:cBhvr>
                                      <p:to>
                                        <p:strVal val="visible"/>
                                      </p:to>
                                    </p:set>
                                    <p:animEffect transition="in" filter="fade">
                                      <p:cBhvr>
                                        <p:cTn id="16" dur="1000"/>
                                        <p:tgtEl>
                                          <p:spTgt spid="3074"/>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6">
                                            <p:bg/>
                                          </p:spTgt>
                                        </p:tgtEl>
                                        <p:attrNameLst>
                                          <p:attrName>style.visibility</p:attrName>
                                        </p:attrNameLst>
                                      </p:cBhvr>
                                      <p:to>
                                        <p:strVal val="visible"/>
                                      </p:to>
                                    </p:set>
                                    <p:animEffect transition="in" filter="fade">
                                      <p:cBhvr>
                                        <p:cTn id="19" dur="1000"/>
                                        <p:tgtEl>
                                          <p:spTgt spid="6">
                                            <p:bg/>
                                          </p:spTgt>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grpId="0" nodeType="clickEffect" nodePh="1">
                                  <p:stCondLst>
                                    <p:cond delay="0"/>
                                  </p:stCondLst>
                                  <p:endCondLst>
                                    <p:cond evt="begin" delay="0">
                                      <p:tn val="22"/>
                                    </p:cond>
                                  </p:endCondLst>
                                  <p:childTnLst>
                                    <p:set>
                                      <p:cBhvr>
                                        <p:cTn id="23" dur="1" fill="hold">
                                          <p:stCondLst>
                                            <p:cond delay="0"/>
                                          </p:stCondLst>
                                        </p:cTn>
                                        <p:tgtEl>
                                          <p:spTgt spid="6">
                                            <p:txEl>
                                              <p:pRg st="0" end="0"/>
                                            </p:txEl>
                                          </p:spTgt>
                                        </p:tgtEl>
                                        <p:attrNameLst>
                                          <p:attrName>style.visibility</p:attrName>
                                        </p:attrNameLst>
                                      </p:cBhvr>
                                      <p:to>
                                        <p:strVal val="visible"/>
                                      </p:to>
                                    </p:set>
                                    <p:animEffect transition="in" filter="fade">
                                      <p:cBhvr>
                                        <p:cTn id="24" dur="1000"/>
                                        <p:tgtEl>
                                          <p:spTgt spid="6">
                                            <p:txEl>
                                              <p:pRg st="0" end="0"/>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47" presetClass="entr" presetSubtype="0" fill="hold" grpId="0" nodeType="clickEffect">
                                  <p:stCondLst>
                                    <p:cond delay="0"/>
                                  </p:stCondLst>
                                  <p:childTnLst>
                                    <p:set>
                                      <p:cBhvr>
                                        <p:cTn id="28" dur="1" fill="hold">
                                          <p:stCondLst>
                                            <p:cond delay="0"/>
                                          </p:stCondLst>
                                        </p:cTn>
                                        <p:tgtEl>
                                          <p:spTgt spid="4">
                                            <p:txEl>
                                              <p:pRg st="1" end="1"/>
                                            </p:txEl>
                                          </p:spTgt>
                                        </p:tgtEl>
                                        <p:attrNameLst>
                                          <p:attrName>style.visibility</p:attrName>
                                        </p:attrNameLst>
                                      </p:cBhvr>
                                      <p:to>
                                        <p:strVal val="visible"/>
                                      </p:to>
                                    </p:set>
                                    <p:animEffect transition="in" filter="fade">
                                      <p:cBhvr>
                                        <p:cTn id="29" dur="1000"/>
                                        <p:tgtEl>
                                          <p:spTgt spid="4">
                                            <p:txEl>
                                              <p:pRg st="1" end="1"/>
                                            </p:txEl>
                                          </p:spTgt>
                                        </p:tgtEl>
                                      </p:cBhvr>
                                    </p:animEffect>
                                    <p:anim calcmode="lin" valueType="num">
                                      <p:cBhvr>
                                        <p:cTn id="30" dur="1000" fill="hold"/>
                                        <p:tgtEl>
                                          <p:spTgt spid="4">
                                            <p:txEl>
                                              <p:pRg st="1" end="1"/>
                                            </p:txEl>
                                          </p:spTgt>
                                        </p:tgtEl>
                                        <p:attrNameLst>
                                          <p:attrName>ppt_x</p:attrName>
                                        </p:attrNameLst>
                                      </p:cBhvr>
                                      <p:tavLst>
                                        <p:tav tm="0">
                                          <p:val>
                                            <p:strVal val="#ppt_x"/>
                                          </p:val>
                                        </p:tav>
                                        <p:tav tm="100000">
                                          <p:val>
                                            <p:strVal val="#ppt_x"/>
                                          </p:val>
                                        </p:tav>
                                      </p:tavLst>
                                    </p:anim>
                                    <p:anim calcmode="lin" valueType="num">
                                      <p:cBhvr>
                                        <p:cTn id="31" dur="1000" fill="hold"/>
                                        <p:tgtEl>
                                          <p:spTgt spid="4">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47" presetClass="entr" presetSubtype="0" fill="hold" grpId="0" nodeType="clickEffect">
                                  <p:stCondLst>
                                    <p:cond delay="0"/>
                                  </p:stCondLst>
                                  <p:childTnLst>
                                    <p:set>
                                      <p:cBhvr>
                                        <p:cTn id="35" dur="1" fill="hold">
                                          <p:stCondLst>
                                            <p:cond delay="0"/>
                                          </p:stCondLst>
                                        </p:cTn>
                                        <p:tgtEl>
                                          <p:spTgt spid="4">
                                            <p:txEl>
                                              <p:pRg st="2" end="2"/>
                                            </p:txEl>
                                          </p:spTgt>
                                        </p:tgtEl>
                                        <p:attrNameLst>
                                          <p:attrName>style.visibility</p:attrName>
                                        </p:attrNameLst>
                                      </p:cBhvr>
                                      <p:to>
                                        <p:strVal val="visible"/>
                                      </p:to>
                                    </p:set>
                                    <p:animEffect transition="in" filter="fade">
                                      <p:cBhvr>
                                        <p:cTn id="36" dur="1000"/>
                                        <p:tgtEl>
                                          <p:spTgt spid="4">
                                            <p:txEl>
                                              <p:pRg st="2" end="2"/>
                                            </p:txEl>
                                          </p:spTgt>
                                        </p:tgtEl>
                                      </p:cBhvr>
                                    </p:animEffect>
                                    <p:anim calcmode="lin" valueType="num">
                                      <p:cBhvr>
                                        <p:cTn id="37" dur="1000" fill="hold"/>
                                        <p:tgtEl>
                                          <p:spTgt spid="4">
                                            <p:txEl>
                                              <p:pRg st="2" end="2"/>
                                            </p:txEl>
                                          </p:spTgt>
                                        </p:tgtEl>
                                        <p:attrNameLst>
                                          <p:attrName>ppt_x</p:attrName>
                                        </p:attrNameLst>
                                      </p:cBhvr>
                                      <p:tavLst>
                                        <p:tav tm="0">
                                          <p:val>
                                            <p:strVal val="#ppt_x"/>
                                          </p:val>
                                        </p:tav>
                                        <p:tav tm="100000">
                                          <p:val>
                                            <p:strVal val="#ppt_x"/>
                                          </p:val>
                                        </p:tav>
                                      </p:tavLst>
                                    </p:anim>
                                    <p:anim calcmode="lin" valueType="num">
                                      <p:cBhvr>
                                        <p:cTn id="38" dur="1000" fill="hold"/>
                                        <p:tgtEl>
                                          <p:spTgt spid="4">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4" grpId="0" build="p"/>
      <p:bldP spid="6" grpId="0" build="p" animBg="1"/>
    </p:bldLst>
  </p:timing>
</p:sld>
</file>

<file path=ppt/slides/slide24.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tile tx="0" ty="0" sx="100000" sy="100000" flip="none" algn="tl"/>
        </a:blipFill>
        <a:effectLst/>
      </p:bgPr>
    </p:bg>
    <p:spTree>
      <p:nvGrpSpPr>
        <p:cNvPr id="1" name=""/>
        <p:cNvGrpSpPr/>
        <p:nvPr/>
      </p:nvGrpSpPr>
      <p:grpSpPr>
        <a:xfrm>
          <a:off x="0" y="0"/>
          <a:ext cx="0" cy="0"/>
          <a:chOff x="0" y="0"/>
          <a:chExt cx="0" cy="0"/>
        </a:xfrm>
      </p:grpSpPr>
      <p:sp>
        <p:nvSpPr>
          <p:cNvPr id="5" name="Title 4"/>
          <p:cNvSpPr>
            <a:spLocks noGrp="1"/>
          </p:cNvSpPr>
          <p:nvPr>
            <p:ph type="title"/>
          </p:nvPr>
        </p:nvSpPr>
        <p:spPr>
          <a:gradFill>
            <a:gsLst>
              <a:gs pos="0">
                <a:schemeClr val="bg1"/>
              </a:gs>
              <a:gs pos="25000">
                <a:srgbClr val="21D6E0"/>
              </a:gs>
              <a:gs pos="75000">
                <a:srgbClr val="0087E6"/>
              </a:gs>
              <a:gs pos="100000">
                <a:srgbClr val="005CBF"/>
              </a:gs>
            </a:gsLst>
            <a:lin ang="5400000" scaled="0"/>
          </a:gradFill>
        </p:spPr>
        <p:txBody>
          <a:bodyPr>
            <a:noAutofit/>
          </a:bodyPr>
          <a:lstStyle/>
          <a:p>
            <a:r>
              <a:rPr lang="en-US" sz="4800" b="1" dirty="0">
                <a:ln>
                  <a:solidFill>
                    <a:schemeClr val="tx1"/>
                  </a:solidFill>
                </a:ln>
                <a:solidFill>
                  <a:schemeClr val="bg1"/>
                </a:solidFill>
                <a:latin typeface="Century Gothic" pitchFamily="34" charset="0"/>
              </a:rPr>
              <a:t>Apollo 12</a:t>
            </a:r>
            <a:endParaRPr lang="en-US" sz="4800" dirty="0">
              <a:ln>
                <a:solidFill>
                  <a:schemeClr val="tx1"/>
                </a:solidFill>
              </a:ln>
              <a:solidFill>
                <a:schemeClr val="bg1"/>
              </a:solidFill>
              <a:latin typeface="Century Gothic" pitchFamily="34" charset="0"/>
            </a:endParaRPr>
          </a:p>
        </p:txBody>
      </p:sp>
      <p:sp>
        <p:nvSpPr>
          <p:cNvPr id="4" name="Content Placeholder 3"/>
          <p:cNvSpPr>
            <a:spLocks noGrp="1"/>
          </p:cNvSpPr>
          <p:nvPr>
            <p:ph idx="1"/>
          </p:nvPr>
        </p:nvSpPr>
        <p:spPr>
          <a:xfrm>
            <a:off x="457200" y="1981200"/>
            <a:ext cx="8229600" cy="2895600"/>
          </a:xfrm>
          <a:solidFill>
            <a:schemeClr val="bg2">
              <a:lumMod val="10000"/>
              <a:alpha val="60000"/>
            </a:schemeClr>
          </a:solidFill>
        </p:spPr>
        <p:txBody>
          <a:bodyPr>
            <a:normAutofit/>
          </a:bodyPr>
          <a:lstStyle/>
          <a:p>
            <a:pPr>
              <a:buNone/>
            </a:pPr>
            <a:r>
              <a:rPr lang="en-US" sz="4400" dirty="0">
                <a:solidFill>
                  <a:schemeClr val="bg1"/>
                </a:solidFill>
              </a:rPr>
              <a:t>Was launched after Apollo 11, which carried another instrument, the </a:t>
            </a:r>
            <a:r>
              <a:rPr lang="en-US" sz="4400" dirty="0" smtClean="0">
                <a:solidFill>
                  <a:schemeClr val="bg1"/>
                </a:solidFill>
              </a:rPr>
              <a:t>magnetometer</a:t>
            </a:r>
            <a:r>
              <a:rPr lang="en-US" sz="4400" dirty="0">
                <a:solidFill>
                  <a:schemeClr val="bg1"/>
                </a:solidFill>
              </a:rPr>
              <a: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1" presetClass="entr" presetSubtype="0" fill="hold" grpId="0" nodeType="clickEffect">
                                  <p:stCondLst>
                                    <p:cond delay="0"/>
                                  </p:stCondLst>
                                  <p:iterate type="lt">
                                    <p:tmPct val="10000"/>
                                  </p:iterate>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5"/>
                                        </p:tgtEl>
                                        <p:attrNameLst>
                                          <p:attrName>ppt_y</p:attrName>
                                        </p:attrNameLst>
                                      </p:cBhvr>
                                      <p:tavLst>
                                        <p:tav tm="0">
                                          <p:val>
                                            <p:strVal val="#ppt_y"/>
                                          </p:val>
                                        </p:tav>
                                        <p:tav tm="100000">
                                          <p:val>
                                            <p:strVal val="#ppt_y"/>
                                          </p:val>
                                        </p:tav>
                                      </p:tavLst>
                                    </p:anim>
                                    <p:anim calcmode="lin" valueType="num">
                                      <p:cBhvr>
                                        <p:cTn id="9" dur="500" fill="hold"/>
                                        <p:tgtEl>
                                          <p:spTgt spid="5"/>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5"/>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5"/>
                                        </p:tgtEl>
                                      </p:cBhvr>
                                    </p:animEffect>
                                  </p:childTnLst>
                                </p:cTn>
                              </p:par>
                            </p:childTnLst>
                          </p:cTn>
                        </p:par>
                      </p:childTnLst>
                    </p:cTn>
                  </p:par>
                  <p:par>
                    <p:cTn id="12" fill="hold">
                      <p:stCondLst>
                        <p:cond delay="indefinite"/>
                      </p:stCondLst>
                      <p:childTnLst>
                        <p:par>
                          <p:cTn id="13" fill="hold">
                            <p:stCondLst>
                              <p:cond delay="0"/>
                            </p:stCondLst>
                            <p:childTnLst>
                              <p:par>
                                <p:cTn id="14" presetID="47" presetClass="entr" presetSubtype="0" fill="hold" grpId="0" nodeType="clickEffect">
                                  <p:stCondLst>
                                    <p:cond delay="0"/>
                                  </p:stCondLst>
                                  <p:childTnLst>
                                    <p:set>
                                      <p:cBhvr>
                                        <p:cTn id="15" dur="1" fill="hold">
                                          <p:stCondLst>
                                            <p:cond delay="0"/>
                                          </p:stCondLst>
                                        </p:cTn>
                                        <p:tgtEl>
                                          <p:spTgt spid="4">
                                            <p:bg/>
                                          </p:spTgt>
                                        </p:tgtEl>
                                        <p:attrNameLst>
                                          <p:attrName>style.visibility</p:attrName>
                                        </p:attrNameLst>
                                      </p:cBhvr>
                                      <p:to>
                                        <p:strVal val="visible"/>
                                      </p:to>
                                    </p:set>
                                    <p:animEffect transition="in" filter="fade">
                                      <p:cBhvr>
                                        <p:cTn id="16" dur="500"/>
                                        <p:tgtEl>
                                          <p:spTgt spid="4">
                                            <p:bg/>
                                          </p:spTgt>
                                        </p:tgtEl>
                                      </p:cBhvr>
                                    </p:animEffect>
                                    <p:anim calcmode="lin" valueType="num">
                                      <p:cBhvr>
                                        <p:cTn id="17" dur="500" fill="hold"/>
                                        <p:tgtEl>
                                          <p:spTgt spid="4">
                                            <p:bg/>
                                          </p:spTgt>
                                        </p:tgtEl>
                                        <p:attrNameLst>
                                          <p:attrName>ppt_x</p:attrName>
                                        </p:attrNameLst>
                                      </p:cBhvr>
                                      <p:tavLst>
                                        <p:tav tm="0">
                                          <p:val>
                                            <p:strVal val="#ppt_x"/>
                                          </p:val>
                                        </p:tav>
                                        <p:tav tm="100000">
                                          <p:val>
                                            <p:strVal val="#ppt_x"/>
                                          </p:val>
                                        </p:tav>
                                      </p:tavLst>
                                    </p:anim>
                                    <p:anim calcmode="lin" valueType="num">
                                      <p:cBhvr>
                                        <p:cTn id="18" dur="500" fill="hold"/>
                                        <p:tgtEl>
                                          <p:spTgt spid="4">
                                            <p:bg/>
                                          </p:spTgt>
                                        </p:tgtEl>
                                        <p:attrNameLst>
                                          <p:attrName>ppt_y</p:attrName>
                                        </p:attrNameLst>
                                      </p:cBhvr>
                                      <p:tavLst>
                                        <p:tav tm="0">
                                          <p:val>
                                            <p:strVal val="#ppt_y-.1"/>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47" presetClass="entr" presetSubtype="0" fill="hold" grpId="0" nodeType="clickEffect">
                                  <p:stCondLst>
                                    <p:cond delay="0"/>
                                  </p:stCondLst>
                                  <p:childTnLst>
                                    <p:set>
                                      <p:cBhvr>
                                        <p:cTn id="22" dur="1" fill="hold">
                                          <p:stCondLst>
                                            <p:cond delay="0"/>
                                          </p:stCondLst>
                                        </p:cTn>
                                        <p:tgtEl>
                                          <p:spTgt spid="4">
                                            <p:txEl>
                                              <p:pRg st="0" end="0"/>
                                            </p:txEl>
                                          </p:spTgt>
                                        </p:tgtEl>
                                        <p:attrNameLst>
                                          <p:attrName>style.visibility</p:attrName>
                                        </p:attrNameLst>
                                      </p:cBhvr>
                                      <p:to>
                                        <p:strVal val="visible"/>
                                      </p:to>
                                    </p:set>
                                    <p:animEffect transition="in" filter="fade">
                                      <p:cBhvr>
                                        <p:cTn id="23" dur="500"/>
                                        <p:tgtEl>
                                          <p:spTgt spid="4">
                                            <p:txEl>
                                              <p:pRg st="0" end="0"/>
                                            </p:txEl>
                                          </p:spTgt>
                                        </p:tgtEl>
                                      </p:cBhvr>
                                    </p:animEffect>
                                    <p:anim calcmode="lin" valueType="num">
                                      <p:cBhvr>
                                        <p:cTn id="24"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25" dur="50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4" grpId="0" build="p" animBg="1"/>
    </p:bldLst>
  </p:timing>
</p:sld>
</file>

<file path=ppt/slides/slide25.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tile tx="0" ty="0" sx="100000" sy="100000" flip="none" algn="tl"/>
        </a:blipFill>
        <a:effectLst/>
      </p:bgPr>
    </p:bg>
    <p:spTree>
      <p:nvGrpSpPr>
        <p:cNvPr id="1" name=""/>
        <p:cNvGrpSpPr/>
        <p:nvPr/>
      </p:nvGrpSpPr>
      <p:grpSpPr>
        <a:xfrm>
          <a:off x="0" y="0"/>
          <a:ext cx="0" cy="0"/>
          <a:chOff x="0" y="0"/>
          <a:chExt cx="0" cy="0"/>
        </a:xfrm>
      </p:grpSpPr>
      <p:sp>
        <p:nvSpPr>
          <p:cNvPr id="5" name="Title 4"/>
          <p:cNvSpPr>
            <a:spLocks noGrp="1"/>
          </p:cNvSpPr>
          <p:nvPr>
            <p:ph type="title"/>
          </p:nvPr>
        </p:nvSpPr>
        <p:spPr>
          <a:gradFill>
            <a:gsLst>
              <a:gs pos="0">
                <a:schemeClr val="bg1"/>
              </a:gs>
              <a:gs pos="25000">
                <a:srgbClr val="21D6E0"/>
              </a:gs>
              <a:gs pos="75000">
                <a:srgbClr val="0087E6"/>
              </a:gs>
              <a:gs pos="100000">
                <a:srgbClr val="005CBF"/>
              </a:gs>
            </a:gsLst>
            <a:lin ang="5400000" scaled="0"/>
          </a:gradFill>
        </p:spPr>
        <p:txBody>
          <a:bodyPr>
            <a:noAutofit/>
          </a:bodyPr>
          <a:lstStyle/>
          <a:p>
            <a:r>
              <a:rPr lang="en-US" b="1" dirty="0" smtClean="0">
                <a:ln>
                  <a:solidFill>
                    <a:schemeClr val="tx1"/>
                  </a:solidFill>
                </a:ln>
                <a:solidFill>
                  <a:schemeClr val="bg1"/>
                </a:solidFill>
                <a:latin typeface="Century Gothic" pitchFamily="34" charset="0"/>
              </a:rPr>
              <a:t>Magnetometer</a:t>
            </a:r>
            <a:endParaRPr lang="en-US" dirty="0">
              <a:ln>
                <a:solidFill>
                  <a:schemeClr val="tx1"/>
                </a:solidFill>
              </a:ln>
              <a:solidFill>
                <a:schemeClr val="bg1"/>
              </a:solidFill>
              <a:latin typeface="Century Gothic" pitchFamily="34" charset="0"/>
            </a:endParaRPr>
          </a:p>
        </p:txBody>
      </p:sp>
      <p:sp>
        <p:nvSpPr>
          <p:cNvPr id="4" name="Content Placeholder 3"/>
          <p:cNvSpPr>
            <a:spLocks noGrp="1"/>
          </p:cNvSpPr>
          <p:nvPr>
            <p:ph sz="half" idx="1"/>
          </p:nvPr>
        </p:nvSpPr>
        <p:spPr>
          <a:noFill/>
        </p:spPr>
        <p:txBody>
          <a:bodyPr>
            <a:normAutofit/>
          </a:bodyPr>
          <a:lstStyle/>
          <a:p>
            <a:pPr indent="0">
              <a:buNone/>
            </a:pPr>
            <a:r>
              <a:rPr lang="en-US" sz="4400" dirty="0" smtClean="0">
                <a:solidFill>
                  <a:schemeClr val="bg1"/>
                </a:solidFill>
              </a:rPr>
              <a:t>Used to record a magnetic field some ten times stronger than scientist had expected.</a:t>
            </a:r>
          </a:p>
          <a:p>
            <a:pPr indent="0">
              <a:buNone/>
            </a:pPr>
            <a:endParaRPr lang="en-US" sz="4400" dirty="0">
              <a:solidFill>
                <a:schemeClr val="bg1"/>
              </a:solidFill>
            </a:endParaRPr>
          </a:p>
        </p:txBody>
      </p:sp>
      <p:sp>
        <p:nvSpPr>
          <p:cNvPr id="6" name="Content Placeholder 5"/>
          <p:cNvSpPr>
            <a:spLocks noGrp="1"/>
          </p:cNvSpPr>
          <p:nvPr>
            <p:ph sz="half" idx="2"/>
          </p:nvPr>
        </p:nvSpPr>
        <p:spPr>
          <a:solidFill>
            <a:schemeClr val="bg2">
              <a:lumMod val="10000"/>
              <a:alpha val="60000"/>
            </a:schemeClr>
          </a:solidFill>
        </p:spPr>
        <p:txBody>
          <a:bodyPr>
            <a:normAutofit/>
          </a:bodyPr>
          <a:lstStyle/>
          <a:p>
            <a:endParaRPr lang="en-US" dirty="0"/>
          </a:p>
        </p:txBody>
      </p:sp>
      <p:pic>
        <p:nvPicPr>
          <p:cNvPr id="4098" name="Picture 2" descr="C:\Users\TOSHIBA\Documents\My Dropbox\NatSci2\magnetometer.jpg"/>
          <p:cNvPicPr>
            <a:picLocks noChangeAspect="1" noChangeArrowheads="1"/>
          </p:cNvPicPr>
          <p:nvPr/>
        </p:nvPicPr>
        <p:blipFill>
          <a:blip r:embed="rId3" cstate="print"/>
          <a:srcRect/>
          <a:stretch>
            <a:fillRect/>
          </a:stretch>
        </p:blipFill>
        <p:spPr bwMode="auto">
          <a:xfrm>
            <a:off x="4876800" y="2093177"/>
            <a:ext cx="3657600" cy="3412273"/>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1" presetClass="entr" presetSubtype="0" fill="hold" grpId="0" nodeType="clickEffect">
                                  <p:stCondLst>
                                    <p:cond delay="0"/>
                                  </p:stCondLst>
                                  <p:iterate type="lt">
                                    <p:tmPct val="10000"/>
                                  </p:iterate>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5"/>
                                        </p:tgtEl>
                                        <p:attrNameLst>
                                          <p:attrName>ppt_y</p:attrName>
                                        </p:attrNameLst>
                                      </p:cBhvr>
                                      <p:tavLst>
                                        <p:tav tm="0">
                                          <p:val>
                                            <p:strVal val="#ppt_y"/>
                                          </p:val>
                                        </p:tav>
                                        <p:tav tm="100000">
                                          <p:val>
                                            <p:strVal val="#ppt_y"/>
                                          </p:val>
                                        </p:tav>
                                      </p:tavLst>
                                    </p:anim>
                                    <p:anim calcmode="lin" valueType="num">
                                      <p:cBhvr>
                                        <p:cTn id="9" dur="500" fill="hold"/>
                                        <p:tgtEl>
                                          <p:spTgt spid="5"/>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5"/>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5"/>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nodeType="clickEffect">
                                  <p:stCondLst>
                                    <p:cond delay="0"/>
                                  </p:stCondLst>
                                  <p:childTnLst>
                                    <p:set>
                                      <p:cBhvr>
                                        <p:cTn id="15" dur="1" fill="hold">
                                          <p:stCondLst>
                                            <p:cond delay="0"/>
                                          </p:stCondLst>
                                        </p:cTn>
                                        <p:tgtEl>
                                          <p:spTgt spid="4098"/>
                                        </p:tgtEl>
                                        <p:attrNameLst>
                                          <p:attrName>style.visibility</p:attrName>
                                        </p:attrNameLst>
                                      </p:cBhvr>
                                      <p:to>
                                        <p:strVal val="visible"/>
                                      </p:to>
                                    </p:set>
                                    <p:animEffect transition="in" filter="fade">
                                      <p:cBhvr>
                                        <p:cTn id="16" dur="1000"/>
                                        <p:tgtEl>
                                          <p:spTgt spid="4098"/>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6">
                                            <p:bg/>
                                          </p:spTgt>
                                        </p:tgtEl>
                                        <p:attrNameLst>
                                          <p:attrName>style.visibility</p:attrName>
                                        </p:attrNameLst>
                                      </p:cBhvr>
                                      <p:to>
                                        <p:strVal val="visible"/>
                                      </p:to>
                                    </p:set>
                                    <p:animEffect transition="in" filter="fade">
                                      <p:cBhvr>
                                        <p:cTn id="19" dur="1000"/>
                                        <p:tgtEl>
                                          <p:spTgt spid="6">
                                            <p:bg/>
                                          </p:spTgt>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grpId="0" nodeType="clickEffect" nodePh="1">
                                  <p:stCondLst>
                                    <p:cond delay="0"/>
                                  </p:stCondLst>
                                  <p:endCondLst>
                                    <p:cond evt="begin" delay="0">
                                      <p:tn val="22"/>
                                    </p:cond>
                                  </p:endCondLst>
                                  <p:childTnLst>
                                    <p:set>
                                      <p:cBhvr>
                                        <p:cTn id="23" dur="1" fill="hold">
                                          <p:stCondLst>
                                            <p:cond delay="0"/>
                                          </p:stCondLst>
                                        </p:cTn>
                                        <p:tgtEl>
                                          <p:spTgt spid="6">
                                            <p:txEl>
                                              <p:pRg st="0" end="0"/>
                                            </p:txEl>
                                          </p:spTgt>
                                        </p:tgtEl>
                                        <p:attrNameLst>
                                          <p:attrName>style.visibility</p:attrName>
                                        </p:attrNameLst>
                                      </p:cBhvr>
                                      <p:to>
                                        <p:strVal val="visible"/>
                                      </p:to>
                                    </p:set>
                                    <p:animEffect transition="in" filter="fade">
                                      <p:cBhvr>
                                        <p:cTn id="24" dur="1000"/>
                                        <p:tgtEl>
                                          <p:spTgt spid="6">
                                            <p:txEl>
                                              <p:pRg st="0" end="0"/>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47" presetClass="entr" presetSubtype="0" fill="hold" grpId="0" nodeType="clickEffect">
                                  <p:stCondLst>
                                    <p:cond delay="0"/>
                                  </p:stCondLst>
                                  <p:childTnLst>
                                    <p:set>
                                      <p:cBhvr>
                                        <p:cTn id="28" dur="1" fill="hold">
                                          <p:stCondLst>
                                            <p:cond delay="0"/>
                                          </p:stCondLst>
                                        </p:cTn>
                                        <p:tgtEl>
                                          <p:spTgt spid="4">
                                            <p:txEl>
                                              <p:pRg st="0" end="0"/>
                                            </p:txEl>
                                          </p:spTgt>
                                        </p:tgtEl>
                                        <p:attrNameLst>
                                          <p:attrName>style.visibility</p:attrName>
                                        </p:attrNameLst>
                                      </p:cBhvr>
                                      <p:to>
                                        <p:strVal val="visible"/>
                                      </p:to>
                                    </p:set>
                                    <p:animEffect transition="in" filter="fade">
                                      <p:cBhvr>
                                        <p:cTn id="29" dur="500"/>
                                        <p:tgtEl>
                                          <p:spTgt spid="4">
                                            <p:txEl>
                                              <p:pRg st="0" end="0"/>
                                            </p:txEl>
                                          </p:spTgt>
                                        </p:tgtEl>
                                      </p:cBhvr>
                                    </p:animEffect>
                                    <p:anim calcmode="lin" valueType="num">
                                      <p:cBhvr>
                                        <p:cTn id="30"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31" dur="50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4" grpId="0" build="p"/>
      <p:bldP spid="6" grpId="0" build="p"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gradFill>
            <a:gsLst>
              <a:gs pos="0">
                <a:srgbClr val="DDEBCF"/>
              </a:gs>
              <a:gs pos="50000">
                <a:srgbClr val="9CB86E"/>
              </a:gs>
              <a:gs pos="100000">
                <a:srgbClr val="156B13"/>
              </a:gs>
            </a:gsLst>
            <a:path path="rect">
              <a:fillToRect l="100000" t="100000"/>
            </a:path>
          </a:gradFill>
        </p:spPr>
        <p:txBody>
          <a:bodyPr>
            <a:normAutofit/>
          </a:bodyPr>
          <a:lstStyle/>
          <a:p>
            <a:r>
              <a:rPr lang="en-US" sz="5400" b="1" dirty="0">
                <a:ln>
                  <a:solidFill>
                    <a:schemeClr val="tx1"/>
                  </a:solidFill>
                </a:ln>
                <a:solidFill>
                  <a:schemeClr val="bg1"/>
                </a:solidFill>
                <a:latin typeface="Century Gothic" pitchFamily="34" charset="0"/>
              </a:rPr>
              <a:t>Fission Theory</a:t>
            </a:r>
            <a:endParaRPr lang="en-US" sz="5400" dirty="0">
              <a:ln>
                <a:solidFill>
                  <a:schemeClr val="tx1"/>
                </a:solidFill>
              </a:ln>
              <a:solidFill>
                <a:schemeClr val="bg1"/>
              </a:solidFill>
              <a:latin typeface="Century Gothic" pitchFamily="34" charset="0"/>
            </a:endParaRPr>
          </a:p>
        </p:txBody>
      </p:sp>
      <p:sp>
        <p:nvSpPr>
          <p:cNvPr id="3" name="Content Placeholder 2"/>
          <p:cNvSpPr>
            <a:spLocks noGrp="1"/>
          </p:cNvSpPr>
          <p:nvPr>
            <p:ph idx="1"/>
          </p:nvPr>
        </p:nvSpPr>
        <p:spPr>
          <a:xfrm>
            <a:off x="457200" y="1600200"/>
            <a:ext cx="8229600" cy="4267199"/>
          </a:xfrm>
          <a:solidFill>
            <a:schemeClr val="tx1">
              <a:alpha val="80000"/>
            </a:schemeClr>
          </a:solidFill>
        </p:spPr>
        <p:txBody>
          <a:bodyPr>
            <a:noAutofit/>
          </a:bodyPr>
          <a:lstStyle/>
          <a:p>
            <a:r>
              <a:rPr lang="en-US" sz="3600" dirty="0">
                <a:solidFill>
                  <a:schemeClr val="bg1"/>
                </a:solidFill>
              </a:rPr>
              <a:t>The moon was once part of the earth. </a:t>
            </a:r>
          </a:p>
          <a:p>
            <a:r>
              <a:rPr lang="en-US" sz="3600" dirty="0">
                <a:solidFill>
                  <a:schemeClr val="bg1"/>
                </a:solidFill>
              </a:rPr>
              <a:t>Due to the </a:t>
            </a:r>
            <a:r>
              <a:rPr lang="en-US" sz="3600" dirty="0" smtClean="0">
                <a:solidFill>
                  <a:schemeClr val="bg1"/>
                </a:solidFill>
              </a:rPr>
              <a:t>rapid </a:t>
            </a:r>
            <a:r>
              <a:rPr lang="en-US" sz="3600" dirty="0">
                <a:solidFill>
                  <a:schemeClr val="bg1"/>
                </a:solidFill>
              </a:rPr>
              <a:t>rotation of the primitive earth, the moon broke away from it.</a:t>
            </a:r>
          </a:p>
          <a:p>
            <a:r>
              <a:rPr lang="en-US" sz="3600" dirty="0">
                <a:solidFill>
                  <a:schemeClr val="bg1"/>
                </a:solidFill>
              </a:rPr>
              <a:t>The moon formed from the outer layers of the earth depleted of iron. This explains why there is a lack of iron on the moon.</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1" presetClass="entr" presetSubtype="0" fill="hold" grpId="0" nodeType="clickEffect">
                                  <p:stCondLst>
                                    <p:cond delay="0"/>
                                  </p:stCondLst>
                                  <p:iterate type="lt">
                                    <p:tmPct val="10000"/>
                                  </p:iterate>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
                                        </p:tgtEl>
                                        <p:attrNameLst>
                                          <p:attrName>ppt_y</p:attrName>
                                        </p:attrNameLst>
                                      </p:cBhvr>
                                      <p:tavLst>
                                        <p:tav tm="0">
                                          <p:val>
                                            <p:strVal val="#ppt_y"/>
                                          </p:val>
                                        </p:tav>
                                        <p:tav tm="100000">
                                          <p:val>
                                            <p:strVal val="#ppt_y"/>
                                          </p:val>
                                        </p:tav>
                                      </p:tavLst>
                                    </p:anim>
                                    <p:anim calcmode="lin" valueType="num">
                                      <p:cBhvr>
                                        <p:cTn id="9" dur="500" fill="hold"/>
                                        <p:tgtEl>
                                          <p:spTgt spid="2"/>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2"/>
                                        </p:tgtEl>
                                      </p:cBhvr>
                                    </p:animEffect>
                                  </p:childTnLst>
                                </p:cTn>
                              </p:par>
                            </p:childTnLst>
                          </p:cTn>
                        </p:par>
                      </p:childTnLst>
                    </p:cTn>
                  </p:par>
                  <p:par>
                    <p:cTn id="12" fill="hold">
                      <p:stCondLst>
                        <p:cond delay="indefinite"/>
                      </p:stCondLst>
                      <p:childTnLst>
                        <p:par>
                          <p:cTn id="13" fill="hold">
                            <p:stCondLst>
                              <p:cond delay="0"/>
                            </p:stCondLst>
                            <p:childTnLst>
                              <p:par>
                                <p:cTn id="14" presetID="47" presetClass="entr" presetSubtype="0" fill="hold" grpId="0" nodeType="clickEffect">
                                  <p:stCondLst>
                                    <p:cond delay="0"/>
                                  </p:stCondLst>
                                  <p:childTnLst>
                                    <p:set>
                                      <p:cBhvr>
                                        <p:cTn id="15" dur="1" fill="hold">
                                          <p:stCondLst>
                                            <p:cond delay="0"/>
                                          </p:stCondLst>
                                        </p:cTn>
                                        <p:tgtEl>
                                          <p:spTgt spid="3">
                                            <p:bg/>
                                          </p:spTgt>
                                        </p:tgtEl>
                                        <p:attrNameLst>
                                          <p:attrName>style.visibility</p:attrName>
                                        </p:attrNameLst>
                                      </p:cBhvr>
                                      <p:to>
                                        <p:strVal val="visible"/>
                                      </p:to>
                                    </p:set>
                                    <p:animEffect transition="in" filter="fade">
                                      <p:cBhvr>
                                        <p:cTn id="16" dur="500"/>
                                        <p:tgtEl>
                                          <p:spTgt spid="3">
                                            <p:bg/>
                                          </p:spTgt>
                                        </p:tgtEl>
                                      </p:cBhvr>
                                    </p:animEffect>
                                    <p:anim calcmode="lin" valueType="num">
                                      <p:cBhvr>
                                        <p:cTn id="17" dur="500" fill="hold"/>
                                        <p:tgtEl>
                                          <p:spTgt spid="3">
                                            <p:bg/>
                                          </p:spTgt>
                                        </p:tgtEl>
                                        <p:attrNameLst>
                                          <p:attrName>ppt_x</p:attrName>
                                        </p:attrNameLst>
                                      </p:cBhvr>
                                      <p:tavLst>
                                        <p:tav tm="0">
                                          <p:val>
                                            <p:strVal val="#ppt_x"/>
                                          </p:val>
                                        </p:tav>
                                        <p:tav tm="100000">
                                          <p:val>
                                            <p:strVal val="#ppt_x"/>
                                          </p:val>
                                        </p:tav>
                                      </p:tavLst>
                                    </p:anim>
                                    <p:anim calcmode="lin" valueType="num">
                                      <p:cBhvr>
                                        <p:cTn id="18" dur="500" fill="hold"/>
                                        <p:tgtEl>
                                          <p:spTgt spid="3">
                                            <p:bg/>
                                          </p:spTgt>
                                        </p:tgtEl>
                                        <p:attrNameLst>
                                          <p:attrName>ppt_y</p:attrName>
                                        </p:attrNameLst>
                                      </p:cBhvr>
                                      <p:tavLst>
                                        <p:tav tm="0">
                                          <p:val>
                                            <p:strVal val="#ppt_y-.1"/>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47" presetClass="entr" presetSubtype="0" fill="hold" grpId="0" nodeType="clickEffect">
                                  <p:stCondLst>
                                    <p:cond delay="0"/>
                                  </p:stCondLst>
                                  <p:childTnLst>
                                    <p:set>
                                      <p:cBhvr>
                                        <p:cTn id="22" dur="1" fill="hold">
                                          <p:stCondLst>
                                            <p:cond delay="0"/>
                                          </p:stCondLst>
                                        </p:cTn>
                                        <p:tgtEl>
                                          <p:spTgt spid="3">
                                            <p:txEl>
                                              <p:pRg st="0" end="0"/>
                                            </p:txEl>
                                          </p:spTgt>
                                        </p:tgtEl>
                                        <p:attrNameLst>
                                          <p:attrName>style.visibility</p:attrName>
                                        </p:attrNameLst>
                                      </p:cBhvr>
                                      <p:to>
                                        <p:strVal val="visible"/>
                                      </p:to>
                                    </p:set>
                                    <p:animEffect transition="in" filter="fade">
                                      <p:cBhvr>
                                        <p:cTn id="23" dur="500"/>
                                        <p:tgtEl>
                                          <p:spTgt spid="3">
                                            <p:txEl>
                                              <p:pRg st="0" end="0"/>
                                            </p:txEl>
                                          </p:spTgt>
                                        </p:tgtEl>
                                      </p:cBhvr>
                                    </p:animEffect>
                                    <p:anim calcmode="lin" valueType="num">
                                      <p:cBhvr>
                                        <p:cTn id="24"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25" dur="5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47" presetClass="entr" presetSubtype="0" fill="hold" grpId="0" nodeType="clickEffect">
                                  <p:stCondLst>
                                    <p:cond delay="0"/>
                                  </p:stCondLst>
                                  <p:childTnLst>
                                    <p:set>
                                      <p:cBhvr>
                                        <p:cTn id="29" dur="1" fill="hold">
                                          <p:stCondLst>
                                            <p:cond delay="0"/>
                                          </p:stCondLst>
                                        </p:cTn>
                                        <p:tgtEl>
                                          <p:spTgt spid="3">
                                            <p:txEl>
                                              <p:pRg st="1" end="1"/>
                                            </p:txEl>
                                          </p:spTgt>
                                        </p:tgtEl>
                                        <p:attrNameLst>
                                          <p:attrName>style.visibility</p:attrName>
                                        </p:attrNameLst>
                                      </p:cBhvr>
                                      <p:to>
                                        <p:strVal val="visible"/>
                                      </p:to>
                                    </p:set>
                                    <p:animEffect transition="in" filter="fade">
                                      <p:cBhvr>
                                        <p:cTn id="30" dur="500"/>
                                        <p:tgtEl>
                                          <p:spTgt spid="3">
                                            <p:txEl>
                                              <p:pRg st="1" end="1"/>
                                            </p:txEl>
                                          </p:spTgt>
                                        </p:tgtEl>
                                      </p:cBhvr>
                                    </p:animEffect>
                                    <p:anim calcmode="lin" valueType="num">
                                      <p:cBhvr>
                                        <p:cTn id="31"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32" dur="5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47" presetClass="entr" presetSubtype="0" fill="hold" grpId="0" nodeType="clickEffect">
                                  <p:stCondLst>
                                    <p:cond delay="0"/>
                                  </p:stCondLst>
                                  <p:childTnLst>
                                    <p:set>
                                      <p:cBhvr>
                                        <p:cTn id="36" dur="1" fill="hold">
                                          <p:stCondLst>
                                            <p:cond delay="0"/>
                                          </p:stCondLst>
                                        </p:cTn>
                                        <p:tgtEl>
                                          <p:spTgt spid="3">
                                            <p:txEl>
                                              <p:pRg st="2" end="2"/>
                                            </p:txEl>
                                          </p:spTgt>
                                        </p:tgtEl>
                                        <p:attrNameLst>
                                          <p:attrName>style.visibility</p:attrName>
                                        </p:attrNameLst>
                                      </p:cBhvr>
                                      <p:to>
                                        <p:strVal val="visible"/>
                                      </p:to>
                                    </p:set>
                                    <p:animEffect transition="in" filter="fade">
                                      <p:cBhvr>
                                        <p:cTn id="37" dur="500"/>
                                        <p:tgtEl>
                                          <p:spTgt spid="3">
                                            <p:txEl>
                                              <p:pRg st="2" end="2"/>
                                            </p:txEl>
                                          </p:spTgt>
                                        </p:tgtEl>
                                      </p:cBhvr>
                                    </p:animEffect>
                                    <p:anim calcmode="lin" valueType="num">
                                      <p:cBhvr>
                                        <p:cTn id="38"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39" dur="5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build="p"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gradFill>
            <a:gsLst>
              <a:gs pos="0">
                <a:srgbClr val="DDEBCF"/>
              </a:gs>
              <a:gs pos="50000">
                <a:srgbClr val="9CB86E"/>
              </a:gs>
              <a:gs pos="100000">
                <a:srgbClr val="156B13"/>
              </a:gs>
            </a:gsLst>
            <a:path path="rect">
              <a:fillToRect l="100000" t="100000"/>
            </a:path>
          </a:gradFill>
        </p:spPr>
        <p:txBody>
          <a:bodyPr>
            <a:normAutofit/>
          </a:bodyPr>
          <a:lstStyle/>
          <a:p>
            <a:r>
              <a:rPr lang="en-US" sz="4800" b="1" dirty="0">
                <a:ln>
                  <a:solidFill>
                    <a:schemeClr val="tx1"/>
                  </a:solidFill>
                </a:ln>
                <a:solidFill>
                  <a:schemeClr val="bg1"/>
                </a:solidFill>
                <a:latin typeface="Century Gothic" pitchFamily="34" charset="0"/>
              </a:rPr>
              <a:t>Binary Accretion Theory</a:t>
            </a:r>
            <a:endParaRPr lang="en-US" sz="4800" dirty="0">
              <a:ln>
                <a:solidFill>
                  <a:schemeClr val="tx1"/>
                </a:solidFill>
              </a:ln>
              <a:solidFill>
                <a:schemeClr val="bg1"/>
              </a:solidFill>
              <a:latin typeface="Century Gothic" pitchFamily="34" charset="0"/>
            </a:endParaRPr>
          </a:p>
        </p:txBody>
      </p:sp>
      <p:sp>
        <p:nvSpPr>
          <p:cNvPr id="3" name="Content Placeholder 2"/>
          <p:cNvSpPr>
            <a:spLocks noGrp="1"/>
          </p:cNvSpPr>
          <p:nvPr>
            <p:ph idx="1"/>
          </p:nvPr>
        </p:nvSpPr>
        <p:spPr>
          <a:xfrm>
            <a:off x="457200" y="1600200"/>
            <a:ext cx="8229600" cy="4267199"/>
          </a:xfrm>
          <a:solidFill>
            <a:schemeClr val="tx1">
              <a:alpha val="70000"/>
            </a:schemeClr>
          </a:solidFill>
        </p:spPr>
        <p:txBody>
          <a:bodyPr>
            <a:noAutofit/>
          </a:bodyPr>
          <a:lstStyle/>
          <a:p>
            <a:r>
              <a:rPr lang="en-US" sz="3600" dirty="0" smtClean="0">
                <a:solidFill>
                  <a:schemeClr val="bg1">
                    <a:lumMod val="95000"/>
                  </a:schemeClr>
                </a:solidFill>
              </a:rPr>
              <a:t>The moon formed in orbit about the </a:t>
            </a:r>
            <a:r>
              <a:rPr lang="en-US" sz="3600" dirty="0" smtClean="0">
                <a:solidFill>
                  <a:schemeClr val="bg1">
                    <a:lumMod val="95000"/>
                  </a:schemeClr>
                </a:solidFill>
              </a:rPr>
              <a:t>e</a:t>
            </a:r>
            <a:r>
              <a:rPr lang="en-US" sz="3600" dirty="0" smtClean="0">
                <a:solidFill>
                  <a:schemeClr val="bg1">
                    <a:lumMod val="95000"/>
                  </a:schemeClr>
                </a:solidFill>
              </a:rPr>
              <a:t>arth but not out of the material drawn from the earth.</a:t>
            </a:r>
            <a:endParaRPr lang="en-US" sz="3600" dirty="0" smtClean="0">
              <a:solidFill>
                <a:schemeClr val="bg1">
                  <a:lumMod val="95000"/>
                </a:schemeClr>
              </a:solidFill>
            </a:endParaRPr>
          </a:p>
          <a:p>
            <a:r>
              <a:rPr lang="en-US" sz="3600" dirty="0" smtClean="0">
                <a:solidFill>
                  <a:schemeClr val="bg1"/>
                </a:solidFill>
              </a:rPr>
              <a:t>According to this theory, both bodies formed at about the same time out of the same swarm or cloud of material.</a:t>
            </a:r>
          </a:p>
          <a:p>
            <a:endParaRPr lang="en-US" sz="3600" dirty="0">
              <a:solidFill>
                <a:schemeClr val="bg1">
                  <a:lumMod val="95000"/>
                </a:schemeClr>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1" presetClass="entr" presetSubtype="0" fill="hold" grpId="0" nodeType="clickEffect">
                                  <p:stCondLst>
                                    <p:cond delay="0"/>
                                  </p:stCondLst>
                                  <p:iterate type="lt">
                                    <p:tmPct val="10000"/>
                                  </p:iterate>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
                                        </p:tgtEl>
                                        <p:attrNameLst>
                                          <p:attrName>ppt_y</p:attrName>
                                        </p:attrNameLst>
                                      </p:cBhvr>
                                      <p:tavLst>
                                        <p:tav tm="0">
                                          <p:val>
                                            <p:strVal val="#ppt_y"/>
                                          </p:val>
                                        </p:tav>
                                        <p:tav tm="100000">
                                          <p:val>
                                            <p:strVal val="#ppt_y"/>
                                          </p:val>
                                        </p:tav>
                                      </p:tavLst>
                                    </p:anim>
                                    <p:anim calcmode="lin" valueType="num">
                                      <p:cBhvr>
                                        <p:cTn id="9" dur="500" fill="hold"/>
                                        <p:tgtEl>
                                          <p:spTgt spid="2"/>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2"/>
                                        </p:tgtEl>
                                      </p:cBhvr>
                                    </p:animEffect>
                                  </p:childTnLst>
                                </p:cTn>
                              </p:par>
                            </p:childTnLst>
                          </p:cTn>
                        </p:par>
                      </p:childTnLst>
                    </p:cTn>
                  </p:par>
                  <p:par>
                    <p:cTn id="12" fill="hold">
                      <p:stCondLst>
                        <p:cond delay="indefinite"/>
                      </p:stCondLst>
                      <p:childTnLst>
                        <p:par>
                          <p:cTn id="13" fill="hold">
                            <p:stCondLst>
                              <p:cond delay="0"/>
                            </p:stCondLst>
                            <p:childTnLst>
                              <p:par>
                                <p:cTn id="14" presetID="47" presetClass="entr" presetSubtype="0" fill="hold" grpId="0" nodeType="clickEffect">
                                  <p:stCondLst>
                                    <p:cond delay="0"/>
                                  </p:stCondLst>
                                  <p:childTnLst>
                                    <p:set>
                                      <p:cBhvr>
                                        <p:cTn id="15" dur="1" fill="hold">
                                          <p:stCondLst>
                                            <p:cond delay="0"/>
                                          </p:stCondLst>
                                        </p:cTn>
                                        <p:tgtEl>
                                          <p:spTgt spid="3">
                                            <p:bg/>
                                          </p:spTgt>
                                        </p:tgtEl>
                                        <p:attrNameLst>
                                          <p:attrName>style.visibility</p:attrName>
                                        </p:attrNameLst>
                                      </p:cBhvr>
                                      <p:to>
                                        <p:strVal val="visible"/>
                                      </p:to>
                                    </p:set>
                                    <p:animEffect transition="in" filter="fade">
                                      <p:cBhvr>
                                        <p:cTn id="16" dur="500"/>
                                        <p:tgtEl>
                                          <p:spTgt spid="3">
                                            <p:bg/>
                                          </p:spTgt>
                                        </p:tgtEl>
                                      </p:cBhvr>
                                    </p:animEffect>
                                    <p:anim calcmode="lin" valueType="num">
                                      <p:cBhvr>
                                        <p:cTn id="17" dur="500" fill="hold"/>
                                        <p:tgtEl>
                                          <p:spTgt spid="3">
                                            <p:bg/>
                                          </p:spTgt>
                                        </p:tgtEl>
                                        <p:attrNameLst>
                                          <p:attrName>ppt_x</p:attrName>
                                        </p:attrNameLst>
                                      </p:cBhvr>
                                      <p:tavLst>
                                        <p:tav tm="0">
                                          <p:val>
                                            <p:strVal val="#ppt_x"/>
                                          </p:val>
                                        </p:tav>
                                        <p:tav tm="100000">
                                          <p:val>
                                            <p:strVal val="#ppt_x"/>
                                          </p:val>
                                        </p:tav>
                                      </p:tavLst>
                                    </p:anim>
                                    <p:anim calcmode="lin" valueType="num">
                                      <p:cBhvr>
                                        <p:cTn id="18" dur="500" fill="hold"/>
                                        <p:tgtEl>
                                          <p:spTgt spid="3">
                                            <p:bg/>
                                          </p:spTgt>
                                        </p:tgtEl>
                                        <p:attrNameLst>
                                          <p:attrName>ppt_y</p:attrName>
                                        </p:attrNameLst>
                                      </p:cBhvr>
                                      <p:tavLst>
                                        <p:tav tm="0">
                                          <p:val>
                                            <p:strVal val="#ppt_y-.1"/>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47" presetClass="entr" presetSubtype="0" fill="hold" grpId="0" nodeType="clickEffect">
                                  <p:stCondLst>
                                    <p:cond delay="0"/>
                                  </p:stCondLst>
                                  <p:childTnLst>
                                    <p:set>
                                      <p:cBhvr>
                                        <p:cTn id="22" dur="1" fill="hold">
                                          <p:stCondLst>
                                            <p:cond delay="0"/>
                                          </p:stCondLst>
                                        </p:cTn>
                                        <p:tgtEl>
                                          <p:spTgt spid="3">
                                            <p:txEl>
                                              <p:pRg st="0" end="0"/>
                                            </p:txEl>
                                          </p:spTgt>
                                        </p:tgtEl>
                                        <p:attrNameLst>
                                          <p:attrName>style.visibility</p:attrName>
                                        </p:attrNameLst>
                                      </p:cBhvr>
                                      <p:to>
                                        <p:strVal val="visible"/>
                                      </p:to>
                                    </p:set>
                                    <p:animEffect transition="in" filter="fade">
                                      <p:cBhvr>
                                        <p:cTn id="23" dur="500"/>
                                        <p:tgtEl>
                                          <p:spTgt spid="3">
                                            <p:txEl>
                                              <p:pRg st="0" end="0"/>
                                            </p:txEl>
                                          </p:spTgt>
                                        </p:tgtEl>
                                      </p:cBhvr>
                                    </p:animEffect>
                                    <p:anim calcmode="lin" valueType="num">
                                      <p:cBhvr>
                                        <p:cTn id="24"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25" dur="5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47" presetClass="entr" presetSubtype="0" fill="hold" grpId="0" nodeType="clickEffect">
                                  <p:stCondLst>
                                    <p:cond delay="0"/>
                                  </p:stCondLst>
                                  <p:childTnLst>
                                    <p:set>
                                      <p:cBhvr>
                                        <p:cTn id="29" dur="1" fill="hold">
                                          <p:stCondLst>
                                            <p:cond delay="0"/>
                                          </p:stCondLst>
                                        </p:cTn>
                                        <p:tgtEl>
                                          <p:spTgt spid="3">
                                            <p:txEl>
                                              <p:pRg st="1" end="1"/>
                                            </p:txEl>
                                          </p:spTgt>
                                        </p:tgtEl>
                                        <p:attrNameLst>
                                          <p:attrName>style.visibility</p:attrName>
                                        </p:attrNameLst>
                                      </p:cBhvr>
                                      <p:to>
                                        <p:strVal val="visible"/>
                                      </p:to>
                                    </p:set>
                                    <p:animEffect transition="in" filter="fade">
                                      <p:cBhvr>
                                        <p:cTn id="30" dur="500"/>
                                        <p:tgtEl>
                                          <p:spTgt spid="3">
                                            <p:txEl>
                                              <p:pRg st="1" end="1"/>
                                            </p:txEl>
                                          </p:spTgt>
                                        </p:tgtEl>
                                      </p:cBhvr>
                                    </p:animEffect>
                                    <p:anim calcmode="lin" valueType="num">
                                      <p:cBhvr>
                                        <p:cTn id="31"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32" dur="5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build="p"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gradFill>
            <a:gsLst>
              <a:gs pos="0">
                <a:srgbClr val="DDEBCF"/>
              </a:gs>
              <a:gs pos="50000">
                <a:srgbClr val="9CB86E"/>
              </a:gs>
              <a:gs pos="100000">
                <a:srgbClr val="156B13"/>
              </a:gs>
            </a:gsLst>
            <a:path path="rect">
              <a:fillToRect l="100000" t="100000"/>
            </a:path>
          </a:gradFill>
        </p:spPr>
        <p:txBody>
          <a:bodyPr>
            <a:normAutofit/>
          </a:bodyPr>
          <a:lstStyle/>
          <a:p>
            <a:r>
              <a:rPr lang="en-US" sz="4800" b="1" dirty="0">
                <a:ln>
                  <a:solidFill>
                    <a:schemeClr val="tx1"/>
                  </a:solidFill>
                </a:ln>
                <a:solidFill>
                  <a:schemeClr val="bg1"/>
                </a:solidFill>
                <a:latin typeface="Century Gothic" pitchFamily="34" charset="0"/>
              </a:rPr>
              <a:t>Binary Accretion Theory</a:t>
            </a:r>
            <a:endParaRPr lang="en-US" sz="4800" dirty="0">
              <a:ln>
                <a:solidFill>
                  <a:schemeClr val="tx1"/>
                </a:solidFill>
              </a:ln>
              <a:solidFill>
                <a:schemeClr val="bg1"/>
              </a:solidFill>
              <a:latin typeface="Century Gothic" pitchFamily="34" charset="0"/>
            </a:endParaRPr>
          </a:p>
        </p:txBody>
      </p:sp>
      <p:sp>
        <p:nvSpPr>
          <p:cNvPr id="3" name="Content Placeholder 2"/>
          <p:cNvSpPr>
            <a:spLocks noGrp="1"/>
          </p:cNvSpPr>
          <p:nvPr>
            <p:ph idx="1"/>
          </p:nvPr>
        </p:nvSpPr>
        <p:spPr>
          <a:xfrm>
            <a:off x="457200" y="1600200"/>
            <a:ext cx="8229600" cy="4267199"/>
          </a:xfrm>
          <a:solidFill>
            <a:schemeClr val="tx1">
              <a:alpha val="70000"/>
            </a:schemeClr>
          </a:solidFill>
        </p:spPr>
        <p:txBody>
          <a:bodyPr>
            <a:noAutofit/>
          </a:bodyPr>
          <a:lstStyle/>
          <a:p>
            <a:pPr>
              <a:buNone/>
            </a:pPr>
            <a:endParaRPr lang="en-US" sz="4000" dirty="0">
              <a:solidFill>
                <a:schemeClr val="bg1"/>
              </a:solidFill>
            </a:endParaRPr>
          </a:p>
          <a:p>
            <a:pPr>
              <a:buNone/>
            </a:pPr>
            <a:r>
              <a:rPr lang="en-US" sz="4000" dirty="0">
                <a:solidFill>
                  <a:schemeClr val="bg1"/>
                </a:solidFill>
              </a:rPr>
              <a:t>Also called the </a:t>
            </a:r>
            <a:r>
              <a:rPr lang="en-US" sz="4000" b="1" u="sng" dirty="0">
                <a:solidFill>
                  <a:srgbClr val="FFC000"/>
                </a:solidFill>
              </a:rPr>
              <a:t>Double Planet Theory.</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1" presetClass="entr" presetSubtype="0" fill="hold" grpId="0" nodeType="clickEffect">
                                  <p:stCondLst>
                                    <p:cond delay="0"/>
                                  </p:stCondLst>
                                  <p:iterate type="lt">
                                    <p:tmPct val="10000"/>
                                  </p:iterate>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
                                        </p:tgtEl>
                                        <p:attrNameLst>
                                          <p:attrName>ppt_y</p:attrName>
                                        </p:attrNameLst>
                                      </p:cBhvr>
                                      <p:tavLst>
                                        <p:tav tm="0">
                                          <p:val>
                                            <p:strVal val="#ppt_y"/>
                                          </p:val>
                                        </p:tav>
                                        <p:tav tm="100000">
                                          <p:val>
                                            <p:strVal val="#ppt_y"/>
                                          </p:val>
                                        </p:tav>
                                      </p:tavLst>
                                    </p:anim>
                                    <p:anim calcmode="lin" valueType="num">
                                      <p:cBhvr>
                                        <p:cTn id="9" dur="500" fill="hold"/>
                                        <p:tgtEl>
                                          <p:spTgt spid="2"/>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2"/>
                                        </p:tgtEl>
                                      </p:cBhvr>
                                    </p:animEffect>
                                  </p:childTnLst>
                                </p:cTn>
                              </p:par>
                            </p:childTnLst>
                          </p:cTn>
                        </p:par>
                      </p:childTnLst>
                    </p:cTn>
                  </p:par>
                  <p:par>
                    <p:cTn id="12" fill="hold">
                      <p:stCondLst>
                        <p:cond delay="indefinite"/>
                      </p:stCondLst>
                      <p:childTnLst>
                        <p:par>
                          <p:cTn id="13" fill="hold">
                            <p:stCondLst>
                              <p:cond delay="0"/>
                            </p:stCondLst>
                            <p:childTnLst>
                              <p:par>
                                <p:cTn id="14" presetID="47" presetClass="entr" presetSubtype="0" fill="hold" grpId="0" nodeType="clickEffect">
                                  <p:stCondLst>
                                    <p:cond delay="0"/>
                                  </p:stCondLst>
                                  <p:childTnLst>
                                    <p:set>
                                      <p:cBhvr>
                                        <p:cTn id="15" dur="1" fill="hold">
                                          <p:stCondLst>
                                            <p:cond delay="0"/>
                                          </p:stCondLst>
                                        </p:cTn>
                                        <p:tgtEl>
                                          <p:spTgt spid="3">
                                            <p:bg/>
                                          </p:spTgt>
                                        </p:tgtEl>
                                        <p:attrNameLst>
                                          <p:attrName>style.visibility</p:attrName>
                                        </p:attrNameLst>
                                      </p:cBhvr>
                                      <p:to>
                                        <p:strVal val="visible"/>
                                      </p:to>
                                    </p:set>
                                    <p:animEffect transition="in" filter="fade">
                                      <p:cBhvr>
                                        <p:cTn id="16" dur="500"/>
                                        <p:tgtEl>
                                          <p:spTgt spid="3">
                                            <p:bg/>
                                          </p:spTgt>
                                        </p:tgtEl>
                                      </p:cBhvr>
                                    </p:animEffect>
                                    <p:anim calcmode="lin" valueType="num">
                                      <p:cBhvr>
                                        <p:cTn id="17" dur="500" fill="hold"/>
                                        <p:tgtEl>
                                          <p:spTgt spid="3">
                                            <p:bg/>
                                          </p:spTgt>
                                        </p:tgtEl>
                                        <p:attrNameLst>
                                          <p:attrName>ppt_x</p:attrName>
                                        </p:attrNameLst>
                                      </p:cBhvr>
                                      <p:tavLst>
                                        <p:tav tm="0">
                                          <p:val>
                                            <p:strVal val="#ppt_x"/>
                                          </p:val>
                                        </p:tav>
                                        <p:tav tm="100000">
                                          <p:val>
                                            <p:strVal val="#ppt_x"/>
                                          </p:val>
                                        </p:tav>
                                      </p:tavLst>
                                    </p:anim>
                                    <p:anim calcmode="lin" valueType="num">
                                      <p:cBhvr>
                                        <p:cTn id="18" dur="500" fill="hold"/>
                                        <p:tgtEl>
                                          <p:spTgt spid="3">
                                            <p:bg/>
                                          </p:spTgt>
                                        </p:tgtEl>
                                        <p:attrNameLst>
                                          <p:attrName>ppt_y</p:attrName>
                                        </p:attrNameLst>
                                      </p:cBhvr>
                                      <p:tavLst>
                                        <p:tav tm="0">
                                          <p:val>
                                            <p:strVal val="#ppt_y-.1"/>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47" presetClass="entr" presetSubtype="0" fill="hold" grpId="0" nodeType="clickEffect">
                                  <p:stCondLst>
                                    <p:cond delay="0"/>
                                  </p:stCondLst>
                                  <p:childTnLst>
                                    <p:set>
                                      <p:cBhvr>
                                        <p:cTn id="22" dur="1" fill="hold">
                                          <p:stCondLst>
                                            <p:cond delay="0"/>
                                          </p:stCondLst>
                                        </p:cTn>
                                        <p:tgtEl>
                                          <p:spTgt spid="3">
                                            <p:txEl>
                                              <p:pRg st="1" end="1"/>
                                            </p:txEl>
                                          </p:spTgt>
                                        </p:tgtEl>
                                        <p:attrNameLst>
                                          <p:attrName>style.visibility</p:attrName>
                                        </p:attrNameLst>
                                      </p:cBhvr>
                                      <p:to>
                                        <p:strVal val="visible"/>
                                      </p:to>
                                    </p:set>
                                    <p:animEffect transition="in" filter="fade">
                                      <p:cBhvr>
                                        <p:cTn id="23" dur="500"/>
                                        <p:tgtEl>
                                          <p:spTgt spid="3">
                                            <p:txEl>
                                              <p:pRg st="1" end="1"/>
                                            </p:txEl>
                                          </p:spTgt>
                                        </p:tgtEl>
                                      </p:cBhvr>
                                    </p:animEffect>
                                    <p:anim calcmode="lin" valueType="num">
                                      <p:cBhvr>
                                        <p:cTn id="24"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5" dur="5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build="p"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gradFill>
            <a:gsLst>
              <a:gs pos="0">
                <a:srgbClr val="DDEBCF"/>
              </a:gs>
              <a:gs pos="50000">
                <a:srgbClr val="9CB86E"/>
              </a:gs>
              <a:gs pos="100000">
                <a:srgbClr val="156B13"/>
              </a:gs>
            </a:gsLst>
            <a:path path="rect">
              <a:fillToRect l="100000" t="100000"/>
            </a:path>
          </a:gradFill>
        </p:spPr>
        <p:txBody>
          <a:bodyPr>
            <a:normAutofit/>
          </a:bodyPr>
          <a:lstStyle/>
          <a:p>
            <a:r>
              <a:rPr lang="en-US" b="1" dirty="0">
                <a:ln>
                  <a:solidFill>
                    <a:schemeClr val="tx1"/>
                  </a:solidFill>
                </a:ln>
                <a:solidFill>
                  <a:schemeClr val="bg1"/>
                </a:solidFill>
                <a:latin typeface="Century Gothic" pitchFamily="34" charset="0"/>
              </a:rPr>
              <a:t>Capture Theory</a:t>
            </a:r>
            <a:endParaRPr lang="en-US" dirty="0">
              <a:ln>
                <a:solidFill>
                  <a:schemeClr val="tx1"/>
                </a:solidFill>
              </a:ln>
              <a:solidFill>
                <a:schemeClr val="bg1"/>
              </a:solidFill>
              <a:latin typeface="Century Gothic" pitchFamily="34" charset="0"/>
            </a:endParaRPr>
          </a:p>
        </p:txBody>
      </p:sp>
      <p:sp>
        <p:nvSpPr>
          <p:cNvPr id="3" name="Content Placeholder 2"/>
          <p:cNvSpPr>
            <a:spLocks noGrp="1"/>
          </p:cNvSpPr>
          <p:nvPr>
            <p:ph idx="1"/>
          </p:nvPr>
        </p:nvSpPr>
        <p:spPr>
          <a:xfrm>
            <a:off x="457200" y="1600200"/>
            <a:ext cx="8229600" cy="4267199"/>
          </a:xfrm>
          <a:solidFill>
            <a:schemeClr val="tx1">
              <a:alpha val="70000"/>
            </a:schemeClr>
          </a:solidFill>
        </p:spPr>
        <p:txBody>
          <a:bodyPr>
            <a:noAutofit/>
          </a:bodyPr>
          <a:lstStyle/>
          <a:p>
            <a:pPr indent="0">
              <a:buNone/>
            </a:pPr>
            <a:r>
              <a:rPr lang="en-US" sz="4400" dirty="0" smtClean="0">
                <a:solidFill>
                  <a:schemeClr val="bg1"/>
                </a:solidFill>
              </a:rPr>
              <a:t>Explains </a:t>
            </a:r>
            <a:r>
              <a:rPr lang="en-US" sz="4400" dirty="0">
                <a:solidFill>
                  <a:schemeClr val="bg1"/>
                </a:solidFill>
              </a:rPr>
              <a:t>that the moon formed elsewhere in the inner solar system and was captured by the earth during a close encounters.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1" presetClass="entr" presetSubtype="0" fill="hold" grpId="0" nodeType="clickEffect">
                                  <p:stCondLst>
                                    <p:cond delay="0"/>
                                  </p:stCondLst>
                                  <p:iterate type="lt">
                                    <p:tmPct val="10000"/>
                                  </p:iterate>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
                                        </p:tgtEl>
                                        <p:attrNameLst>
                                          <p:attrName>ppt_y</p:attrName>
                                        </p:attrNameLst>
                                      </p:cBhvr>
                                      <p:tavLst>
                                        <p:tav tm="0">
                                          <p:val>
                                            <p:strVal val="#ppt_y"/>
                                          </p:val>
                                        </p:tav>
                                        <p:tav tm="100000">
                                          <p:val>
                                            <p:strVal val="#ppt_y"/>
                                          </p:val>
                                        </p:tav>
                                      </p:tavLst>
                                    </p:anim>
                                    <p:anim calcmode="lin" valueType="num">
                                      <p:cBhvr>
                                        <p:cTn id="9" dur="500" fill="hold"/>
                                        <p:tgtEl>
                                          <p:spTgt spid="2"/>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2"/>
                                        </p:tgtEl>
                                      </p:cBhvr>
                                    </p:animEffect>
                                  </p:childTnLst>
                                </p:cTn>
                              </p:par>
                            </p:childTnLst>
                          </p:cTn>
                        </p:par>
                      </p:childTnLst>
                    </p:cTn>
                  </p:par>
                  <p:par>
                    <p:cTn id="12" fill="hold">
                      <p:stCondLst>
                        <p:cond delay="indefinite"/>
                      </p:stCondLst>
                      <p:childTnLst>
                        <p:par>
                          <p:cTn id="13" fill="hold">
                            <p:stCondLst>
                              <p:cond delay="0"/>
                            </p:stCondLst>
                            <p:childTnLst>
                              <p:par>
                                <p:cTn id="14" presetID="47" presetClass="entr" presetSubtype="0" fill="hold" grpId="0" nodeType="clickEffect">
                                  <p:stCondLst>
                                    <p:cond delay="0"/>
                                  </p:stCondLst>
                                  <p:childTnLst>
                                    <p:set>
                                      <p:cBhvr>
                                        <p:cTn id="15" dur="1" fill="hold">
                                          <p:stCondLst>
                                            <p:cond delay="0"/>
                                          </p:stCondLst>
                                        </p:cTn>
                                        <p:tgtEl>
                                          <p:spTgt spid="3">
                                            <p:bg/>
                                          </p:spTgt>
                                        </p:tgtEl>
                                        <p:attrNameLst>
                                          <p:attrName>style.visibility</p:attrName>
                                        </p:attrNameLst>
                                      </p:cBhvr>
                                      <p:to>
                                        <p:strVal val="visible"/>
                                      </p:to>
                                    </p:set>
                                    <p:animEffect transition="in" filter="fade">
                                      <p:cBhvr>
                                        <p:cTn id="16" dur="500"/>
                                        <p:tgtEl>
                                          <p:spTgt spid="3">
                                            <p:bg/>
                                          </p:spTgt>
                                        </p:tgtEl>
                                      </p:cBhvr>
                                    </p:animEffect>
                                    <p:anim calcmode="lin" valueType="num">
                                      <p:cBhvr>
                                        <p:cTn id="17" dur="500" fill="hold"/>
                                        <p:tgtEl>
                                          <p:spTgt spid="3">
                                            <p:bg/>
                                          </p:spTgt>
                                        </p:tgtEl>
                                        <p:attrNameLst>
                                          <p:attrName>ppt_x</p:attrName>
                                        </p:attrNameLst>
                                      </p:cBhvr>
                                      <p:tavLst>
                                        <p:tav tm="0">
                                          <p:val>
                                            <p:strVal val="#ppt_x"/>
                                          </p:val>
                                        </p:tav>
                                        <p:tav tm="100000">
                                          <p:val>
                                            <p:strVal val="#ppt_x"/>
                                          </p:val>
                                        </p:tav>
                                      </p:tavLst>
                                    </p:anim>
                                    <p:anim calcmode="lin" valueType="num">
                                      <p:cBhvr>
                                        <p:cTn id="18" dur="500" fill="hold"/>
                                        <p:tgtEl>
                                          <p:spTgt spid="3">
                                            <p:bg/>
                                          </p:spTgt>
                                        </p:tgtEl>
                                        <p:attrNameLst>
                                          <p:attrName>ppt_y</p:attrName>
                                        </p:attrNameLst>
                                      </p:cBhvr>
                                      <p:tavLst>
                                        <p:tav tm="0">
                                          <p:val>
                                            <p:strVal val="#ppt_y-.1"/>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47" presetClass="entr" presetSubtype="0" fill="hold" grpId="0" nodeType="clickEffect">
                                  <p:stCondLst>
                                    <p:cond delay="0"/>
                                  </p:stCondLst>
                                  <p:childTnLst>
                                    <p:set>
                                      <p:cBhvr>
                                        <p:cTn id="22" dur="1" fill="hold">
                                          <p:stCondLst>
                                            <p:cond delay="0"/>
                                          </p:stCondLst>
                                        </p:cTn>
                                        <p:tgtEl>
                                          <p:spTgt spid="3">
                                            <p:txEl>
                                              <p:pRg st="0" end="0"/>
                                            </p:txEl>
                                          </p:spTgt>
                                        </p:tgtEl>
                                        <p:attrNameLst>
                                          <p:attrName>style.visibility</p:attrName>
                                        </p:attrNameLst>
                                      </p:cBhvr>
                                      <p:to>
                                        <p:strVal val="visible"/>
                                      </p:to>
                                    </p:set>
                                    <p:animEffect transition="in" filter="fade">
                                      <p:cBhvr>
                                        <p:cTn id="23" dur="500"/>
                                        <p:tgtEl>
                                          <p:spTgt spid="3">
                                            <p:txEl>
                                              <p:pRg st="0" end="0"/>
                                            </p:txEl>
                                          </p:spTgt>
                                        </p:tgtEl>
                                      </p:cBhvr>
                                    </p:animEffect>
                                    <p:anim calcmode="lin" valueType="num">
                                      <p:cBhvr>
                                        <p:cTn id="24"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25" dur="5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build="p" animBg="1"/>
    </p:bld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tile tx="0" ty="0" sx="100000" sy="100000" flip="none" algn="tl"/>
        </a:blipFill>
        <a:effectLst/>
      </p:bgPr>
    </p:bg>
    <p:spTree>
      <p:nvGrpSpPr>
        <p:cNvPr id="1" name=""/>
        <p:cNvGrpSpPr/>
        <p:nvPr/>
      </p:nvGrpSpPr>
      <p:grpSpPr>
        <a:xfrm>
          <a:off x="0" y="0"/>
          <a:ext cx="0" cy="0"/>
          <a:chOff x="0" y="0"/>
          <a:chExt cx="0" cy="0"/>
        </a:xfrm>
      </p:grpSpPr>
      <p:sp>
        <p:nvSpPr>
          <p:cNvPr id="6" name="Rectangle 5"/>
          <p:cNvSpPr/>
          <p:nvPr/>
        </p:nvSpPr>
        <p:spPr>
          <a:xfrm>
            <a:off x="0" y="1676400"/>
            <a:ext cx="9144000" cy="2438400"/>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Title 3"/>
          <p:cNvSpPr>
            <a:spLocks noGrp="1"/>
          </p:cNvSpPr>
          <p:nvPr>
            <p:ph type="ctrTitle"/>
          </p:nvPr>
        </p:nvSpPr>
        <p:spPr>
          <a:xfrm>
            <a:off x="762000" y="2743200"/>
            <a:ext cx="7772400" cy="1470025"/>
          </a:xfrm>
        </p:spPr>
        <p:txBody>
          <a:bodyPr>
            <a:noAutofit/>
          </a:bodyPr>
          <a:lstStyle/>
          <a:p>
            <a:r>
              <a:rPr lang="en-US" sz="8000" b="1" dirty="0">
                <a:ln>
                  <a:solidFill>
                    <a:schemeClr val="bg1"/>
                  </a:solidFill>
                </a:ln>
                <a:gradFill>
                  <a:gsLst>
                    <a:gs pos="0">
                      <a:srgbClr val="5E9EFF"/>
                    </a:gs>
                    <a:gs pos="39999">
                      <a:srgbClr val="85C2FF"/>
                    </a:gs>
                    <a:gs pos="70000">
                      <a:srgbClr val="C4D6EB"/>
                    </a:gs>
                    <a:gs pos="100000">
                      <a:srgbClr val="FFEBFA"/>
                    </a:gs>
                  </a:gsLst>
                  <a:lin ang="5400000" scaled="0"/>
                </a:gradFill>
                <a:latin typeface="Century Gothic" pitchFamily="34" charset="0"/>
              </a:rPr>
              <a:t>LUNAR EXPLORATIONS</a:t>
            </a:r>
            <a:r>
              <a:rPr lang="en-US" sz="8000" dirty="0">
                <a:ln>
                  <a:solidFill>
                    <a:schemeClr val="bg1"/>
                  </a:solidFill>
                </a:ln>
                <a:gradFill>
                  <a:gsLst>
                    <a:gs pos="0">
                      <a:srgbClr val="5E9EFF"/>
                    </a:gs>
                    <a:gs pos="39999">
                      <a:srgbClr val="85C2FF"/>
                    </a:gs>
                    <a:gs pos="70000">
                      <a:srgbClr val="C4D6EB"/>
                    </a:gs>
                    <a:gs pos="100000">
                      <a:srgbClr val="FFEBFA"/>
                    </a:gs>
                  </a:gsLst>
                  <a:lin ang="5400000" scaled="0"/>
                </a:gradFill>
                <a:latin typeface="Century Gothic" pitchFamily="34" charset="0"/>
              </a:rPr>
              <a:t/>
            </a:r>
            <a:br>
              <a:rPr lang="en-US" sz="8000" dirty="0">
                <a:ln>
                  <a:solidFill>
                    <a:schemeClr val="bg1"/>
                  </a:solidFill>
                </a:ln>
                <a:gradFill>
                  <a:gsLst>
                    <a:gs pos="0">
                      <a:srgbClr val="5E9EFF"/>
                    </a:gs>
                    <a:gs pos="39999">
                      <a:srgbClr val="85C2FF"/>
                    </a:gs>
                    <a:gs pos="70000">
                      <a:srgbClr val="C4D6EB"/>
                    </a:gs>
                    <a:gs pos="100000">
                      <a:srgbClr val="FFEBFA"/>
                    </a:gs>
                  </a:gsLst>
                  <a:lin ang="5400000" scaled="0"/>
                </a:gradFill>
                <a:latin typeface="Century Gothic" pitchFamily="34" charset="0"/>
              </a:rPr>
            </a:br>
            <a:endParaRPr lang="en-US" sz="8000" dirty="0">
              <a:ln>
                <a:solidFill>
                  <a:schemeClr val="bg1"/>
                </a:solidFill>
              </a:ln>
              <a:gradFill>
                <a:gsLst>
                  <a:gs pos="0">
                    <a:srgbClr val="5E9EFF"/>
                  </a:gs>
                  <a:gs pos="39999">
                    <a:srgbClr val="85C2FF"/>
                  </a:gs>
                  <a:gs pos="70000">
                    <a:srgbClr val="C4D6EB"/>
                  </a:gs>
                  <a:gs pos="100000">
                    <a:srgbClr val="FFEBFA"/>
                  </a:gs>
                </a:gsLst>
                <a:lin ang="5400000" scaled="0"/>
              </a:gradFill>
              <a:latin typeface="Century Gothic" pitchFamily="34" charset="0"/>
            </a:endParaRPr>
          </a:p>
        </p:txBody>
      </p:sp>
      <p:sp>
        <p:nvSpPr>
          <p:cNvPr id="5" name="Subtitle 4"/>
          <p:cNvSpPr>
            <a:spLocks noGrp="1"/>
          </p:cNvSpPr>
          <p:nvPr>
            <p:ph type="subTitle" idx="1"/>
          </p:nvPr>
        </p:nvSpPr>
        <p:spPr/>
        <p:txBody>
          <a:bodyPr/>
          <a:lstStyle/>
          <a:p>
            <a:endParaRPr lang="en-US" dirty="0"/>
          </a:p>
        </p:txBody>
      </p:sp>
    </p:spTree>
  </p:cSld>
  <p:clrMapOvr>
    <a:masterClrMapping/>
  </p:clrMapOvr>
  <p:transition>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tile tx="0" ty="0" sx="100000" sy="100000" flip="none" algn="tl"/>
        </a:blipFill>
        <a:effectLst/>
      </p:bgPr>
    </p:bg>
    <p:spTree>
      <p:nvGrpSpPr>
        <p:cNvPr id="1" name=""/>
        <p:cNvGrpSpPr/>
        <p:nvPr/>
      </p:nvGrpSpPr>
      <p:grpSpPr>
        <a:xfrm>
          <a:off x="0" y="0"/>
          <a:ext cx="0" cy="0"/>
          <a:chOff x="0" y="0"/>
          <a:chExt cx="0" cy="0"/>
        </a:xfrm>
      </p:grpSpPr>
      <p:sp>
        <p:nvSpPr>
          <p:cNvPr id="7" name="Content Placeholder 6"/>
          <p:cNvSpPr>
            <a:spLocks noGrp="1"/>
          </p:cNvSpPr>
          <p:nvPr>
            <p:ph idx="1"/>
          </p:nvPr>
        </p:nvSpPr>
        <p:spPr>
          <a:noFill/>
        </p:spPr>
        <p:txBody>
          <a:bodyPr>
            <a:normAutofit/>
          </a:bodyPr>
          <a:lstStyle/>
          <a:p>
            <a:endParaRPr lang="en-US" dirty="0">
              <a:solidFill>
                <a:schemeClr val="bg1"/>
              </a:solidFill>
            </a:endParaRPr>
          </a:p>
        </p:txBody>
      </p:sp>
      <p:pic>
        <p:nvPicPr>
          <p:cNvPr id="7170" name="Picture 2" descr="C:\Users\TOSHIBA\Documents\My Dropbox\NatSci2\moon.jpg"/>
          <p:cNvPicPr>
            <a:picLocks noChangeAspect="1" noChangeArrowheads="1"/>
          </p:cNvPicPr>
          <p:nvPr/>
        </p:nvPicPr>
        <p:blipFill>
          <a:blip r:embed="rId3" cstate="print"/>
          <a:srcRect/>
          <a:stretch>
            <a:fillRect/>
          </a:stretch>
        </p:blipFill>
        <p:spPr bwMode="auto">
          <a:xfrm>
            <a:off x="1828800" y="381000"/>
            <a:ext cx="5562600" cy="5655351"/>
          </a:xfrm>
          <a:prstGeom prst="rect">
            <a:avLst/>
          </a:prstGeom>
          <a:noFill/>
        </p:spPr>
      </p:pic>
      <p:sp>
        <p:nvSpPr>
          <p:cNvPr id="5" name="Title 4"/>
          <p:cNvSpPr>
            <a:spLocks noGrp="1"/>
          </p:cNvSpPr>
          <p:nvPr>
            <p:ph type="title"/>
          </p:nvPr>
        </p:nvSpPr>
        <p:spPr/>
        <p:txBody>
          <a:bodyPr/>
          <a:lstStyle/>
          <a:p>
            <a:endParaRPr lang="en-US"/>
          </a:p>
        </p:txBody>
      </p:sp>
    </p:spTree>
  </p:cSld>
  <p:clrMapOvr>
    <a:masterClrMapping/>
  </p:clrMapOvr>
  <p:transition>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tile tx="0" ty="0" sx="100000" sy="100000" flip="none" algn="tl"/>
        </a:blipFill>
        <a:effectLst/>
      </p:bgPr>
    </p:bg>
    <p:spTree>
      <p:nvGrpSpPr>
        <p:cNvPr id="1" name=""/>
        <p:cNvGrpSpPr/>
        <p:nvPr/>
      </p:nvGrpSpPr>
      <p:grpSpPr>
        <a:xfrm>
          <a:off x="0" y="0"/>
          <a:ext cx="0" cy="0"/>
          <a:chOff x="0" y="0"/>
          <a:chExt cx="0" cy="0"/>
        </a:xfrm>
      </p:grpSpPr>
      <p:sp>
        <p:nvSpPr>
          <p:cNvPr id="8" name="Title 7"/>
          <p:cNvSpPr>
            <a:spLocks noGrp="1"/>
          </p:cNvSpPr>
          <p:nvPr>
            <p:ph type="title"/>
          </p:nvPr>
        </p:nvSpPr>
        <p:spPr>
          <a:gradFill>
            <a:gsLst>
              <a:gs pos="0">
                <a:schemeClr val="bg1"/>
              </a:gs>
              <a:gs pos="25000">
                <a:srgbClr val="21D6E0"/>
              </a:gs>
              <a:gs pos="75000">
                <a:srgbClr val="0087E6"/>
              </a:gs>
              <a:gs pos="100000">
                <a:srgbClr val="005CBF"/>
              </a:gs>
            </a:gsLst>
            <a:lin ang="5400000" scaled="0"/>
          </a:gradFill>
        </p:spPr>
        <p:txBody>
          <a:bodyPr>
            <a:noAutofit/>
          </a:bodyPr>
          <a:lstStyle/>
          <a:p>
            <a:r>
              <a:rPr lang="en-US" sz="6000" b="1" dirty="0" smtClean="0">
                <a:ln>
                  <a:solidFill>
                    <a:schemeClr val="tx1"/>
                  </a:solidFill>
                </a:ln>
                <a:solidFill>
                  <a:schemeClr val="bg1"/>
                </a:solidFill>
                <a:latin typeface="Century Gothic" pitchFamily="34" charset="0"/>
              </a:rPr>
              <a:t>Moon</a:t>
            </a:r>
            <a:endParaRPr lang="en-US" sz="6000" dirty="0">
              <a:ln>
                <a:solidFill>
                  <a:schemeClr val="tx1"/>
                </a:solidFill>
              </a:ln>
              <a:solidFill>
                <a:schemeClr val="bg1"/>
              </a:solidFill>
              <a:latin typeface="Century Gothic" pitchFamily="34" charset="0"/>
            </a:endParaRPr>
          </a:p>
        </p:txBody>
      </p:sp>
      <p:sp>
        <p:nvSpPr>
          <p:cNvPr id="7" name="Content Placeholder 6"/>
          <p:cNvSpPr>
            <a:spLocks noGrp="1"/>
          </p:cNvSpPr>
          <p:nvPr>
            <p:ph idx="1"/>
          </p:nvPr>
        </p:nvSpPr>
        <p:spPr>
          <a:solidFill>
            <a:schemeClr val="bg2">
              <a:lumMod val="10000"/>
              <a:alpha val="60000"/>
            </a:schemeClr>
          </a:solidFill>
        </p:spPr>
        <p:txBody>
          <a:bodyPr>
            <a:normAutofit fontScale="92500"/>
          </a:bodyPr>
          <a:lstStyle/>
          <a:p>
            <a:r>
              <a:rPr lang="en-US" dirty="0">
                <a:solidFill>
                  <a:schemeClr val="bg1"/>
                </a:solidFill>
              </a:rPr>
              <a:t>The only extraterrestrial body to have been visited by humans.</a:t>
            </a:r>
          </a:p>
          <a:p>
            <a:r>
              <a:rPr lang="en-US" dirty="0">
                <a:solidFill>
                  <a:schemeClr val="bg1"/>
                </a:solidFill>
              </a:rPr>
              <a:t>The only world, other than the earth where people have been.</a:t>
            </a:r>
          </a:p>
          <a:p>
            <a:r>
              <a:rPr lang="en-US" dirty="0">
                <a:solidFill>
                  <a:schemeClr val="bg1"/>
                </a:solidFill>
              </a:rPr>
              <a:t>The first celestial body from which materials have been selected and brought back to earth for analysis.</a:t>
            </a:r>
          </a:p>
          <a:p>
            <a:r>
              <a:rPr lang="en-US" dirty="0">
                <a:solidFill>
                  <a:schemeClr val="bg1"/>
                </a:solidFill>
              </a:rPr>
              <a:t>Study of the moon began with earth-based observations when the telescope was invented.</a:t>
            </a:r>
          </a:p>
          <a:p>
            <a:endParaRPr lang="en-US" dirty="0">
              <a:solidFill>
                <a:schemeClr val="bg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1" presetClass="entr" presetSubtype="0" fill="hold" grpId="0" nodeType="clickEffect">
                                  <p:stCondLst>
                                    <p:cond delay="0"/>
                                  </p:stCondLst>
                                  <p:iterate type="lt">
                                    <p:tmPct val="10000"/>
                                  </p:iterate>
                                  <p:childTnLst>
                                    <p:set>
                                      <p:cBhvr>
                                        <p:cTn id="6" dur="1" fill="hold">
                                          <p:stCondLst>
                                            <p:cond delay="0"/>
                                          </p:stCondLst>
                                        </p:cTn>
                                        <p:tgtEl>
                                          <p:spTgt spid="8"/>
                                        </p:tgtEl>
                                        <p:attrNameLst>
                                          <p:attrName>style.visibility</p:attrName>
                                        </p:attrNameLst>
                                      </p:cBhvr>
                                      <p:to>
                                        <p:strVal val="visible"/>
                                      </p:to>
                                    </p:set>
                                    <p:anim calcmode="lin" valueType="num">
                                      <p:cBhvr>
                                        <p:cTn id="7" dur="500" fill="hold"/>
                                        <p:tgtEl>
                                          <p:spTgt spid="8"/>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8"/>
                                        </p:tgtEl>
                                        <p:attrNameLst>
                                          <p:attrName>ppt_y</p:attrName>
                                        </p:attrNameLst>
                                      </p:cBhvr>
                                      <p:tavLst>
                                        <p:tav tm="0">
                                          <p:val>
                                            <p:strVal val="#ppt_y"/>
                                          </p:val>
                                        </p:tav>
                                        <p:tav tm="100000">
                                          <p:val>
                                            <p:strVal val="#ppt_y"/>
                                          </p:val>
                                        </p:tav>
                                      </p:tavLst>
                                    </p:anim>
                                    <p:anim calcmode="lin" valueType="num">
                                      <p:cBhvr>
                                        <p:cTn id="9" dur="500" fill="hold"/>
                                        <p:tgtEl>
                                          <p:spTgt spid="8"/>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8"/>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8"/>
                                        </p:tgtEl>
                                      </p:cBhvr>
                                    </p:animEffect>
                                  </p:childTnLst>
                                </p:cTn>
                              </p:par>
                            </p:childTnLst>
                          </p:cTn>
                        </p:par>
                      </p:childTnLst>
                    </p:cTn>
                  </p:par>
                  <p:par>
                    <p:cTn id="12" fill="hold">
                      <p:stCondLst>
                        <p:cond delay="indefinite"/>
                      </p:stCondLst>
                      <p:childTnLst>
                        <p:par>
                          <p:cTn id="13" fill="hold">
                            <p:stCondLst>
                              <p:cond delay="0"/>
                            </p:stCondLst>
                            <p:childTnLst>
                              <p:par>
                                <p:cTn id="14" presetID="47" presetClass="entr" presetSubtype="0" fill="hold" grpId="0" nodeType="clickEffect">
                                  <p:stCondLst>
                                    <p:cond delay="0"/>
                                  </p:stCondLst>
                                  <p:childTnLst>
                                    <p:set>
                                      <p:cBhvr>
                                        <p:cTn id="15" dur="1" fill="hold">
                                          <p:stCondLst>
                                            <p:cond delay="0"/>
                                          </p:stCondLst>
                                        </p:cTn>
                                        <p:tgtEl>
                                          <p:spTgt spid="7">
                                            <p:bg/>
                                          </p:spTgt>
                                        </p:tgtEl>
                                        <p:attrNameLst>
                                          <p:attrName>style.visibility</p:attrName>
                                        </p:attrNameLst>
                                      </p:cBhvr>
                                      <p:to>
                                        <p:strVal val="visible"/>
                                      </p:to>
                                    </p:set>
                                    <p:animEffect transition="in" filter="fade">
                                      <p:cBhvr>
                                        <p:cTn id="16" dur="500"/>
                                        <p:tgtEl>
                                          <p:spTgt spid="7">
                                            <p:bg/>
                                          </p:spTgt>
                                        </p:tgtEl>
                                      </p:cBhvr>
                                    </p:animEffect>
                                    <p:anim calcmode="lin" valueType="num">
                                      <p:cBhvr>
                                        <p:cTn id="17" dur="500" fill="hold"/>
                                        <p:tgtEl>
                                          <p:spTgt spid="7">
                                            <p:bg/>
                                          </p:spTgt>
                                        </p:tgtEl>
                                        <p:attrNameLst>
                                          <p:attrName>ppt_x</p:attrName>
                                        </p:attrNameLst>
                                      </p:cBhvr>
                                      <p:tavLst>
                                        <p:tav tm="0">
                                          <p:val>
                                            <p:strVal val="#ppt_x"/>
                                          </p:val>
                                        </p:tav>
                                        <p:tav tm="100000">
                                          <p:val>
                                            <p:strVal val="#ppt_x"/>
                                          </p:val>
                                        </p:tav>
                                      </p:tavLst>
                                    </p:anim>
                                    <p:anim calcmode="lin" valueType="num">
                                      <p:cBhvr>
                                        <p:cTn id="18" dur="500" fill="hold"/>
                                        <p:tgtEl>
                                          <p:spTgt spid="7">
                                            <p:bg/>
                                          </p:spTgt>
                                        </p:tgtEl>
                                        <p:attrNameLst>
                                          <p:attrName>ppt_y</p:attrName>
                                        </p:attrNameLst>
                                      </p:cBhvr>
                                      <p:tavLst>
                                        <p:tav tm="0">
                                          <p:val>
                                            <p:strVal val="#ppt_y-.1"/>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47" presetClass="entr" presetSubtype="0" fill="hold" grpId="0" nodeType="clickEffect">
                                  <p:stCondLst>
                                    <p:cond delay="0"/>
                                  </p:stCondLst>
                                  <p:childTnLst>
                                    <p:set>
                                      <p:cBhvr>
                                        <p:cTn id="22" dur="1" fill="hold">
                                          <p:stCondLst>
                                            <p:cond delay="0"/>
                                          </p:stCondLst>
                                        </p:cTn>
                                        <p:tgtEl>
                                          <p:spTgt spid="7">
                                            <p:txEl>
                                              <p:pRg st="0" end="0"/>
                                            </p:txEl>
                                          </p:spTgt>
                                        </p:tgtEl>
                                        <p:attrNameLst>
                                          <p:attrName>style.visibility</p:attrName>
                                        </p:attrNameLst>
                                      </p:cBhvr>
                                      <p:to>
                                        <p:strVal val="visible"/>
                                      </p:to>
                                    </p:set>
                                    <p:animEffect transition="in" filter="fade">
                                      <p:cBhvr>
                                        <p:cTn id="23" dur="500"/>
                                        <p:tgtEl>
                                          <p:spTgt spid="7">
                                            <p:txEl>
                                              <p:pRg st="0" end="0"/>
                                            </p:txEl>
                                          </p:spTgt>
                                        </p:tgtEl>
                                      </p:cBhvr>
                                    </p:animEffect>
                                    <p:anim calcmode="lin" valueType="num">
                                      <p:cBhvr>
                                        <p:cTn id="24"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p:cTn id="25" dur="500" fill="hold"/>
                                        <p:tgtEl>
                                          <p:spTgt spid="7">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47" presetClass="entr" presetSubtype="0" fill="hold" grpId="0" nodeType="clickEffect">
                                  <p:stCondLst>
                                    <p:cond delay="0"/>
                                  </p:stCondLst>
                                  <p:childTnLst>
                                    <p:set>
                                      <p:cBhvr>
                                        <p:cTn id="29" dur="1" fill="hold">
                                          <p:stCondLst>
                                            <p:cond delay="0"/>
                                          </p:stCondLst>
                                        </p:cTn>
                                        <p:tgtEl>
                                          <p:spTgt spid="7">
                                            <p:txEl>
                                              <p:pRg st="1" end="1"/>
                                            </p:txEl>
                                          </p:spTgt>
                                        </p:tgtEl>
                                        <p:attrNameLst>
                                          <p:attrName>style.visibility</p:attrName>
                                        </p:attrNameLst>
                                      </p:cBhvr>
                                      <p:to>
                                        <p:strVal val="visible"/>
                                      </p:to>
                                    </p:set>
                                    <p:animEffect transition="in" filter="fade">
                                      <p:cBhvr>
                                        <p:cTn id="30" dur="500"/>
                                        <p:tgtEl>
                                          <p:spTgt spid="7">
                                            <p:txEl>
                                              <p:pRg st="1" end="1"/>
                                            </p:txEl>
                                          </p:spTgt>
                                        </p:tgtEl>
                                      </p:cBhvr>
                                    </p:animEffect>
                                    <p:anim calcmode="lin" valueType="num">
                                      <p:cBhvr>
                                        <p:cTn id="31"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p:cTn id="32" dur="500" fill="hold"/>
                                        <p:tgtEl>
                                          <p:spTgt spid="7">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47" presetClass="entr" presetSubtype="0" fill="hold" grpId="0" nodeType="clickEffect">
                                  <p:stCondLst>
                                    <p:cond delay="0"/>
                                  </p:stCondLst>
                                  <p:childTnLst>
                                    <p:set>
                                      <p:cBhvr>
                                        <p:cTn id="36" dur="1" fill="hold">
                                          <p:stCondLst>
                                            <p:cond delay="0"/>
                                          </p:stCondLst>
                                        </p:cTn>
                                        <p:tgtEl>
                                          <p:spTgt spid="7">
                                            <p:txEl>
                                              <p:pRg st="2" end="2"/>
                                            </p:txEl>
                                          </p:spTgt>
                                        </p:tgtEl>
                                        <p:attrNameLst>
                                          <p:attrName>style.visibility</p:attrName>
                                        </p:attrNameLst>
                                      </p:cBhvr>
                                      <p:to>
                                        <p:strVal val="visible"/>
                                      </p:to>
                                    </p:set>
                                    <p:animEffect transition="in" filter="fade">
                                      <p:cBhvr>
                                        <p:cTn id="37" dur="500"/>
                                        <p:tgtEl>
                                          <p:spTgt spid="7">
                                            <p:txEl>
                                              <p:pRg st="2" end="2"/>
                                            </p:txEl>
                                          </p:spTgt>
                                        </p:tgtEl>
                                      </p:cBhvr>
                                    </p:animEffect>
                                    <p:anim calcmode="lin" valueType="num">
                                      <p:cBhvr>
                                        <p:cTn id="38"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p:cTn id="39" dur="500" fill="hold"/>
                                        <p:tgtEl>
                                          <p:spTgt spid="7">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40" fill="hold">
                      <p:stCondLst>
                        <p:cond delay="indefinite"/>
                      </p:stCondLst>
                      <p:childTnLst>
                        <p:par>
                          <p:cTn id="41" fill="hold">
                            <p:stCondLst>
                              <p:cond delay="0"/>
                            </p:stCondLst>
                            <p:childTnLst>
                              <p:par>
                                <p:cTn id="42" presetID="47" presetClass="entr" presetSubtype="0" fill="hold" grpId="0" nodeType="clickEffect">
                                  <p:stCondLst>
                                    <p:cond delay="0"/>
                                  </p:stCondLst>
                                  <p:childTnLst>
                                    <p:set>
                                      <p:cBhvr>
                                        <p:cTn id="43" dur="1" fill="hold">
                                          <p:stCondLst>
                                            <p:cond delay="0"/>
                                          </p:stCondLst>
                                        </p:cTn>
                                        <p:tgtEl>
                                          <p:spTgt spid="7">
                                            <p:txEl>
                                              <p:pRg st="3" end="3"/>
                                            </p:txEl>
                                          </p:spTgt>
                                        </p:tgtEl>
                                        <p:attrNameLst>
                                          <p:attrName>style.visibility</p:attrName>
                                        </p:attrNameLst>
                                      </p:cBhvr>
                                      <p:to>
                                        <p:strVal val="visible"/>
                                      </p:to>
                                    </p:set>
                                    <p:animEffect transition="in" filter="fade">
                                      <p:cBhvr>
                                        <p:cTn id="44" dur="500"/>
                                        <p:tgtEl>
                                          <p:spTgt spid="7">
                                            <p:txEl>
                                              <p:pRg st="3" end="3"/>
                                            </p:txEl>
                                          </p:spTgt>
                                        </p:tgtEl>
                                      </p:cBhvr>
                                    </p:animEffect>
                                    <p:anim calcmode="lin" valueType="num">
                                      <p:cBhvr>
                                        <p:cTn id="45"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p:cTn id="46" dur="500" fill="hold"/>
                                        <p:tgtEl>
                                          <p:spTgt spid="7">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7" grpId="0" build="p" animBg="1"/>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474</TotalTime>
  <Words>524</Words>
  <Application>Microsoft Office PowerPoint</Application>
  <PresentationFormat>On-screen Show (4:3)</PresentationFormat>
  <Paragraphs>59</Paragraphs>
  <Slides>25</Slides>
  <Notes>1</Notes>
  <HiddenSlides>0</HiddenSlides>
  <MMClips>0</MMClips>
  <ScaleCrop>false</ScaleCrop>
  <HeadingPairs>
    <vt:vector size="4" baseType="variant">
      <vt:variant>
        <vt:lpstr>Theme</vt:lpstr>
      </vt:variant>
      <vt:variant>
        <vt:i4>1</vt:i4>
      </vt:variant>
      <vt:variant>
        <vt:lpstr>Slide Titles</vt:lpstr>
      </vt:variant>
      <vt:variant>
        <vt:i4>25</vt:i4>
      </vt:variant>
    </vt:vector>
  </HeadingPairs>
  <TitlesOfParts>
    <vt:vector size="26" baseType="lpstr">
      <vt:lpstr>Office Theme</vt:lpstr>
      <vt:lpstr>THEORIES ON THE ORIGIN OF THE MOON  </vt:lpstr>
      <vt:lpstr>3 THEORIES</vt:lpstr>
      <vt:lpstr>Fission Theory</vt:lpstr>
      <vt:lpstr>Binary Accretion Theory</vt:lpstr>
      <vt:lpstr>Binary Accretion Theory</vt:lpstr>
      <vt:lpstr>Capture Theory</vt:lpstr>
      <vt:lpstr>LUNAR EXPLORATIONS </vt:lpstr>
      <vt:lpstr>Slide 8</vt:lpstr>
      <vt:lpstr>Moon</vt:lpstr>
      <vt:lpstr>Galileo</vt:lpstr>
      <vt:lpstr>1960</vt:lpstr>
      <vt:lpstr>July 20, 1969</vt:lpstr>
      <vt:lpstr> They were the first men to set foot  on the surface of the moon. </vt:lpstr>
      <vt:lpstr>Mare Tranquillitatis, or Sea of Tranquility</vt:lpstr>
      <vt:lpstr>20th Century</vt:lpstr>
      <vt:lpstr>1960s</vt:lpstr>
      <vt:lpstr>1960s</vt:lpstr>
      <vt:lpstr>What are the findings of the Lunar explorations?</vt:lpstr>
      <vt:lpstr>What are the findings of the Lunar explorations?</vt:lpstr>
      <vt:lpstr>Equipments used in Apollo 11 experiments: </vt:lpstr>
      <vt:lpstr>Laser-beam reflector</vt:lpstr>
      <vt:lpstr>Seismometer</vt:lpstr>
      <vt:lpstr>Solar-wind-particle detector</vt:lpstr>
      <vt:lpstr>Apollo 12</vt:lpstr>
      <vt:lpstr>Magnetometer</vt:lpstr>
    </vt:vector>
  </TitlesOfParts>
  <Company>Toshiba</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THEORIES ON THE ORIGIN OF THE MOON  </dc:title>
  <dc:creator>TOSHIBA</dc:creator>
  <cp:lastModifiedBy>TOSHIBA</cp:lastModifiedBy>
  <cp:revision>185</cp:revision>
  <dcterms:created xsi:type="dcterms:W3CDTF">2012-02-18T14:04:53Z</dcterms:created>
  <dcterms:modified xsi:type="dcterms:W3CDTF">2012-02-19T16:35:45Z</dcterms:modified>
</cp:coreProperties>
</file>